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handoutMasterIdLst>
    <p:handoutMasterId r:id="rId74"/>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341" r:id="rId31"/>
    <p:sldId id="342" r:id="rId32"/>
    <p:sldId id="344" r:id="rId33"/>
    <p:sldId id="345" r:id="rId34"/>
    <p:sldId id="285" r:id="rId35"/>
    <p:sldId id="286" r:id="rId36"/>
    <p:sldId id="287" r:id="rId37"/>
    <p:sldId id="288" r:id="rId38"/>
    <p:sldId id="289" r:id="rId39"/>
    <p:sldId id="290" r:id="rId40"/>
    <p:sldId id="291" r:id="rId41"/>
    <p:sldId id="292" r:id="rId42"/>
    <p:sldId id="348" r:id="rId43"/>
    <p:sldId id="349" r:id="rId44"/>
    <p:sldId id="347" r:id="rId45"/>
    <p:sldId id="350" r:id="rId46"/>
    <p:sldId id="297" r:id="rId47"/>
    <p:sldId id="298" r:id="rId48"/>
    <p:sldId id="351" r:id="rId49"/>
    <p:sldId id="299" r:id="rId50"/>
    <p:sldId id="353" r:id="rId51"/>
    <p:sldId id="354" r:id="rId52"/>
    <p:sldId id="300" r:id="rId53"/>
    <p:sldId id="301" r:id="rId54"/>
    <p:sldId id="302" r:id="rId55"/>
    <p:sldId id="303" r:id="rId56"/>
    <p:sldId id="305" r:id="rId57"/>
    <p:sldId id="306" r:id="rId58"/>
    <p:sldId id="307" r:id="rId59"/>
    <p:sldId id="308" r:id="rId60"/>
    <p:sldId id="309" r:id="rId61"/>
    <p:sldId id="310" r:id="rId62"/>
    <p:sldId id="311" r:id="rId63"/>
    <p:sldId id="312" r:id="rId64"/>
    <p:sldId id="313" r:id="rId65"/>
    <p:sldId id="355" r:id="rId66"/>
    <p:sldId id="356" r:id="rId67"/>
    <p:sldId id="358" r:id="rId68"/>
    <p:sldId id="360" r:id="rId69"/>
    <p:sldId id="359" r:id="rId70"/>
    <p:sldId id="361" r:id="rId71"/>
    <p:sldId id="36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7" d="100"/>
          <a:sy n="107" d="100"/>
        </p:scale>
        <p:origin x="126" y="294"/>
      </p:cViewPr>
      <p:guideLst/>
    </p:cSldViewPr>
  </p:slideViewPr>
  <p:notesTextViewPr>
    <p:cViewPr>
      <p:scale>
        <a:sx n="1" d="1"/>
        <a:sy n="1" d="1"/>
      </p:scale>
      <p:origin x="0" y="0"/>
    </p:cViewPr>
  </p:notesTextViewPr>
  <p:notesViewPr>
    <p:cSldViewPr snapToGrid="0">
      <p:cViewPr varScale="1">
        <p:scale>
          <a:sx n="85" d="100"/>
          <a:sy n="85" d="100"/>
        </p:scale>
        <p:origin x="2310"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2C992A9-030E-446A-88E6-2A3F4DE62449}" type="datetimeFigureOut">
              <a:rPr lang="en-US" smtClean="0"/>
              <a:t>8/4/2019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B67A89-F3E3-423B-A1AC-104C9F05D175}" type="slidenum">
              <a:rPr lang="en-US" smtClean="0"/>
              <a:t>‹#›</a:t>
            </a:fld>
            <a:endParaRPr lang="en-US"/>
          </a:p>
        </p:txBody>
      </p:sp>
    </p:spTree>
    <p:extLst>
      <p:ext uri="{BB962C8B-B14F-4D97-AF65-F5344CB8AC3E}">
        <p14:creationId xmlns:p14="http://schemas.microsoft.com/office/powerpoint/2010/main" val="306876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F5B002-5781-48AB-8CE4-E775B0FB50D3}" type="datetimeFigureOut">
              <a:rPr lang="en-US" smtClean="0"/>
              <a:t>8/4/2019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12757-03A7-41D1-9BFD-0407788BBF04}" type="slidenum">
              <a:rPr lang="en-US" smtClean="0"/>
              <a:t>‹#›</a:t>
            </a:fld>
            <a:endParaRPr lang="en-US"/>
          </a:p>
        </p:txBody>
      </p:sp>
    </p:spTree>
    <p:extLst>
      <p:ext uri="{BB962C8B-B14F-4D97-AF65-F5344CB8AC3E}">
        <p14:creationId xmlns:p14="http://schemas.microsoft.com/office/powerpoint/2010/main" val="3421609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makes the code reusable. Moreover, functions  </a:t>
            </a:r>
            <a:r>
              <a:rPr lang="en-US" dirty="0" err="1"/>
              <a:t>Functions</a:t>
            </a:r>
            <a:r>
              <a:rPr lang="en-US" dirty="0"/>
              <a:t> allow a program to be broken down into callable units. A callable unit is a portion of code that can</a:t>
            </a:r>
          </a:p>
          <a:p>
            <a:r>
              <a:rPr lang="en-US" dirty="0"/>
              <a:t>be executed via an identifier (or “called”) from another, not necessarily related, part of a program. For example, you</a:t>
            </a:r>
          </a:p>
          <a:p>
            <a:r>
              <a:rPr lang="en-US" dirty="0"/>
              <a:t>may have a function that causes the computer to beep, logically called beep(). You may want the computer to beep</a:t>
            </a:r>
          </a:p>
          <a:p>
            <a:r>
              <a:rPr lang="en-US" dirty="0"/>
              <a:t>both when the user hits the wrong key and when the user has a new e-mail message. You can call the same beep()</a:t>
            </a:r>
          </a:p>
          <a:p>
            <a:r>
              <a:rPr lang="en-US" dirty="0"/>
              <a:t>function from both places. This saves you having to write the logic for doing the beep twice. It also keeps your code</a:t>
            </a:r>
          </a:p>
          <a:p>
            <a:r>
              <a:rPr lang="en-US" dirty="0"/>
              <a:t>well-</a:t>
            </a:r>
            <a:r>
              <a:rPr lang="en-US" dirty="0" err="1"/>
              <a:t>organized.make</a:t>
            </a:r>
            <a:r>
              <a:rPr lang="en-US" dirty="0"/>
              <a:t> it easy to read and maintain the program’s code.</a:t>
            </a:r>
            <a:endParaRPr lang="en-PH" dirty="0"/>
          </a:p>
        </p:txBody>
      </p:sp>
      <p:sp>
        <p:nvSpPr>
          <p:cNvPr id="4" name="Slide Number Placeholder 3"/>
          <p:cNvSpPr>
            <a:spLocks noGrp="1"/>
          </p:cNvSpPr>
          <p:nvPr>
            <p:ph type="sldNum" sz="quarter" idx="10"/>
          </p:nvPr>
        </p:nvSpPr>
        <p:spPr/>
        <p:txBody>
          <a:bodyPr/>
          <a:lstStyle/>
          <a:p>
            <a:fld id="{B49909D7-5639-4F24-8F04-FE07A796A1F9}" type="slidenum">
              <a:rPr lang="en-PH" smtClean="0"/>
              <a:t>2</a:t>
            </a:fld>
            <a:endParaRPr lang="en-PH"/>
          </a:p>
        </p:txBody>
      </p:sp>
    </p:spTree>
    <p:extLst>
      <p:ext uri="{BB962C8B-B14F-4D97-AF65-F5344CB8AC3E}">
        <p14:creationId xmlns:p14="http://schemas.microsoft.com/office/powerpoint/2010/main" val="872565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Dart, you don’t have to develop everything from</a:t>
            </a:r>
          </a:p>
          <a:p>
            <a:r>
              <a:rPr lang="en-US" dirty="0"/>
              <a:t>scratch. There is a packaging system where developers</a:t>
            </a:r>
          </a:p>
          <a:p>
            <a:r>
              <a:rPr lang="en-US" dirty="0"/>
              <a:t>can develop packages and publish them. Other people can</a:t>
            </a:r>
          </a:p>
          <a:p>
            <a:r>
              <a:rPr lang="en-US" dirty="0"/>
              <a:t>then use these packages</a:t>
            </a:r>
            <a:endParaRPr lang="en-PH" dirty="0"/>
          </a:p>
        </p:txBody>
      </p:sp>
      <p:sp>
        <p:nvSpPr>
          <p:cNvPr id="4" name="Slide Number Placeholder 3"/>
          <p:cNvSpPr>
            <a:spLocks noGrp="1"/>
          </p:cNvSpPr>
          <p:nvPr>
            <p:ph type="sldNum" sz="quarter" idx="10"/>
          </p:nvPr>
        </p:nvSpPr>
        <p:spPr/>
        <p:txBody>
          <a:bodyPr/>
          <a:lstStyle/>
          <a:p>
            <a:fld id="{B49909D7-5639-4F24-8F04-FE07A796A1F9}" type="slidenum">
              <a:rPr lang="en-PH" smtClean="0"/>
              <a:t>17</a:t>
            </a:fld>
            <a:endParaRPr lang="en-PH"/>
          </a:p>
        </p:txBody>
      </p:sp>
    </p:spTree>
    <p:extLst>
      <p:ext uri="{BB962C8B-B14F-4D97-AF65-F5344CB8AC3E}">
        <p14:creationId xmlns:p14="http://schemas.microsoft.com/office/powerpoint/2010/main" val="2971799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389aef8c2a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389aef8c2a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Every thig is a widget , we mean everyting you coffe cup , , your keyboard is a widget, </a:t>
            </a:r>
            <a:r>
              <a:rPr lang="en">
                <a:solidFill>
                  <a:schemeClr val="dk1"/>
                </a:solidFill>
              </a:rPr>
              <a:t>your dog </a:t>
            </a:r>
            <a:endParaRPr/>
          </a:p>
        </p:txBody>
      </p:sp>
    </p:spTree>
    <p:extLst>
      <p:ext uri="{BB962C8B-B14F-4D97-AF65-F5344CB8AC3E}">
        <p14:creationId xmlns:p14="http://schemas.microsoft.com/office/powerpoint/2010/main" val="626757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328c148eeb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328c148eeb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5752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328c148eeb_1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28c148eeb_1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877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328c148eeb_1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328c148eeb_1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017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28973877d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328973877d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373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 3 and 4 will done inside</a:t>
            </a:r>
            <a:r>
              <a:rPr lang="en-US" baseline="0" dirty="0"/>
              <a:t> the main function</a:t>
            </a:r>
            <a:endParaRPr lang="en-PH" dirty="0"/>
          </a:p>
        </p:txBody>
      </p:sp>
      <p:sp>
        <p:nvSpPr>
          <p:cNvPr id="4" name="Slide Number Placeholder 3"/>
          <p:cNvSpPr>
            <a:spLocks noGrp="1"/>
          </p:cNvSpPr>
          <p:nvPr>
            <p:ph type="sldNum" sz="quarter" idx="10"/>
          </p:nvPr>
        </p:nvSpPr>
        <p:spPr/>
        <p:txBody>
          <a:bodyPr/>
          <a:lstStyle/>
          <a:p>
            <a:fld id="{F4E3E3EE-177E-48B6-8ED5-880A40E31AA7}" type="slidenum">
              <a:rPr lang="en-PH" smtClean="0"/>
              <a:t>39</a:t>
            </a:fld>
            <a:endParaRPr lang="en-PH"/>
          </a:p>
        </p:txBody>
      </p:sp>
    </p:spTree>
    <p:extLst>
      <p:ext uri="{BB962C8B-B14F-4D97-AF65-F5344CB8AC3E}">
        <p14:creationId xmlns:p14="http://schemas.microsoft.com/office/powerpoint/2010/main" val="1132521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F4E3E3EE-177E-48B6-8ED5-880A40E31AA7}" type="slidenum">
              <a:rPr lang="en-PH" smtClean="0"/>
              <a:t>43</a:t>
            </a:fld>
            <a:endParaRPr lang="en-PH"/>
          </a:p>
        </p:txBody>
      </p:sp>
    </p:spTree>
    <p:extLst>
      <p:ext uri="{BB962C8B-B14F-4D97-AF65-F5344CB8AC3E}">
        <p14:creationId xmlns:p14="http://schemas.microsoft.com/office/powerpoint/2010/main" val="3478206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D0D2F1D-BC10-4810-9B58-D8D6107B2726}" type="datetimeFigureOut">
              <a:rPr lang="en-US" smtClean="0"/>
              <a:t>8/4/2019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F3ABF-65B7-4DA0-AC3D-A78F48222CF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8541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0D2F1D-BC10-4810-9B58-D8D6107B2726}" type="datetimeFigureOut">
              <a:rPr lang="en-US" smtClean="0"/>
              <a:t>8/4/2019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F3ABF-65B7-4DA0-AC3D-A78F48222CFB}" type="slidenum">
              <a:rPr lang="en-US" smtClean="0"/>
              <a:t>‹#›</a:t>
            </a:fld>
            <a:endParaRPr lang="en-US"/>
          </a:p>
        </p:txBody>
      </p:sp>
    </p:spTree>
    <p:extLst>
      <p:ext uri="{BB962C8B-B14F-4D97-AF65-F5344CB8AC3E}">
        <p14:creationId xmlns:p14="http://schemas.microsoft.com/office/powerpoint/2010/main" val="3781896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0D2F1D-BC10-4810-9B58-D8D6107B2726}" type="datetimeFigureOut">
              <a:rPr lang="en-US" smtClean="0"/>
              <a:t>8/4/2019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F3ABF-65B7-4DA0-AC3D-A78F48222CFB}" type="slidenum">
              <a:rPr lang="en-US" smtClean="0"/>
              <a:t>‹#›</a:t>
            </a:fld>
            <a:endParaRPr lang="en-US"/>
          </a:p>
        </p:txBody>
      </p:sp>
    </p:spTree>
    <p:extLst>
      <p:ext uri="{BB962C8B-B14F-4D97-AF65-F5344CB8AC3E}">
        <p14:creationId xmlns:p14="http://schemas.microsoft.com/office/powerpoint/2010/main" val="2873797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04011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0D2F1D-BC10-4810-9B58-D8D6107B2726}" type="datetimeFigureOut">
              <a:rPr lang="en-US" smtClean="0"/>
              <a:t>8/4/2019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F3ABF-65B7-4DA0-AC3D-A78F48222CFB}" type="slidenum">
              <a:rPr lang="en-US" smtClean="0"/>
              <a:t>‹#›</a:t>
            </a:fld>
            <a:endParaRPr lang="en-US"/>
          </a:p>
        </p:txBody>
      </p:sp>
    </p:spTree>
    <p:extLst>
      <p:ext uri="{BB962C8B-B14F-4D97-AF65-F5344CB8AC3E}">
        <p14:creationId xmlns:p14="http://schemas.microsoft.com/office/powerpoint/2010/main" val="3027901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0D2F1D-BC10-4810-9B58-D8D6107B2726}" type="datetimeFigureOut">
              <a:rPr lang="en-US" smtClean="0"/>
              <a:t>8/4/2019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9F3ABF-65B7-4DA0-AC3D-A78F48222CFB}"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305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D0D2F1D-BC10-4810-9B58-D8D6107B2726}" type="datetimeFigureOut">
              <a:rPr lang="en-US" smtClean="0"/>
              <a:t>8/4/2019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F3ABF-65B7-4DA0-AC3D-A78F48222CFB}" type="slidenum">
              <a:rPr lang="en-US" smtClean="0"/>
              <a:t>‹#›</a:t>
            </a:fld>
            <a:endParaRPr lang="en-US"/>
          </a:p>
        </p:txBody>
      </p:sp>
    </p:spTree>
    <p:extLst>
      <p:ext uri="{BB962C8B-B14F-4D97-AF65-F5344CB8AC3E}">
        <p14:creationId xmlns:p14="http://schemas.microsoft.com/office/powerpoint/2010/main" val="2901329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D0D2F1D-BC10-4810-9B58-D8D6107B2726}" type="datetimeFigureOut">
              <a:rPr lang="en-US" smtClean="0"/>
              <a:t>8/4/2019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9F3ABF-65B7-4DA0-AC3D-A78F48222CFB}" type="slidenum">
              <a:rPr lang="en-US" smtClean="0"/>
              <a:t>‹#›</a:t>
            </a:fld>
            <a:endParaRPr lang="en-US"/>
          </a:p>
        </p:txBody>
      </p:sp>
    </p:spTree>
    <p:extLst>
      <p:ext uri="{BB962C8B-B14F-4D97-AF65-F5344CB8AC3E}">
        <p14:creationId xmlns:p14="http://schemas.microsoft.com/office/powerpoint/2010/main" val="236606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D0D2F1D-BC10-4810-9B58-D8D6107B2726}" type="datetimeFigureOut">
              <a:rPr lang="en-US" smtClean="0"/>
              <a:t>8/4/2019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9F3ABF-65B7-4DA0-AC3D-A78F48222CFB}" type="slidenum">
              <a:rPr lang="en-US" smtClean="0"/>
              <a:t>‹#›</a:t>
            </a:fld>
            <a:endParaRPr lang="en-US"/>
          </a:p>
        </p:txBody>
      </p:sp>
    </p:spTree>
    <p:extLst>
      <p:ext uri="{BB962C8B-B14F-4D97-AF65-F5344CB8AC3E}">
        <p14:creationId xmlns:p14="http://schemas.microsoft.com/office/powerpoint/2010/main" val="2128293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D0D2F1D-BC10-4810-9B58-D8D6107B2726}" type="datetimeFigureOut">
              <a:rPr lang="en-US" smtClean="0"/>
              <a:t>8/4/2019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D09F3ABF-65B7-4DA0-AC3D-A78F48222CFB}" type="slidenum">
              <a:rPr lang="en-US" smtClean="0"/>
              <a:t>‹#›</a:t>
            </a:fld>
            <a:endParaRPr lang="en-US"/>
          </a:p>
        </p:txBody>
      </p:sp>
    </p:spTree>
    <p:extLst>
      <p:ext uri="{BB962C8B-B14F-4D97-AF65-F5344CB8AC3E}">
        <p14:creationId xmlns:p14="http://schemas.microsoft.com/office/powerpoint/2010/main" val="44586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D0D2F1D-BC10-4810-9B58-D8D6107B2726}" type="datetimeFigureOut">
              <a:rPr lang="en-US" smtClean="0"/>
              <a:t>8/4/2019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9F3ABF-65B7-4DA0-AC3D-A78F48222CFB}" type="slidenum">
              <a:rPr lang="en-US" smtClean="0"/>
              <a:t>‹#›</a:t>
            </a:fld>
            <a:endParaRPr lang="en-US"/>
          </a:p>
        </p:txBody>
      </p:sp>
    </p:spTree>
    <p:extLst>
      <p:ext uri="{BB962C8B-B14F-4D97-AF65-F5344CB8AC3E}">
        <p14:creationId xmlns:p14="http://schemas.microsoft.com/office/powerpoint/2010/main" val="1911721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8D0D2F1D-BC10-4810-9B58-D8D6107B2726}" type="datetimeFigureOut">
              <a:rPr lang="en-US" smtClean="0"/>
              <a:t>8/4/2019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9F3ABF-65B7-4DA0-AC3D-A78F48222CFB}" type="slidenum">
              <a:rPr lang="en-US" smtClean="0"/>
              <a:t>‹#›</a:t>
            </a:fld>
            <a:endParaRPr lang="en-US"/>
          </a:p>
        </p:txBody>
      </p:sp>
    </p:spTree>
    <p:extLst>
      <p:ext uri="{BB962C8B-B14F-4D97-AF65-F5344CB8AC3E}">
        <p14:creationId xmlns:p14="http://schemas.microsoft.com/office/powerpoint/2010/main" val="1433144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2.wdp"/><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userDrawn="1"/>
        </p:nvSpPr>
        <p:spPr>
          <a:xfrm>
            <a:off x="-1" y="0"/>
            <a:ext cx="1092470" cy="6333830"/>
          </a:xfrm>
          <a:prstGeom prst="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D0D2F1D-BC10-4810-9B58-D8D6107B2726}" type="datetimeFigureOut">
              <a:rPr lang="en-US" smtClean="0"/>
              <a:t>8/4/2019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dirty="0" smtClean="0"/>
              <a:t>Mr. Marlon I. </a:t>
            </a:r>
            <a:r>
              <a:rPr lang="en-US" dirty="0" err="1" smtClean="0"/>
              <a:t>Tayag</a:t>
            </a:r>
            <a:r>
              <a:rPr lang="en-US" dirty="0" smtClean="0"/>
              <a:t>, DIT</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09F3ABF-65B7-4DA0-AC3D-A78F48222CFB}"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4">
            <a:extLst>
              <a:ext uri="{BEBA8EAE-BF5A-486C-A8C5-ECC9F3942E4B}">
                <a14:imgProps xmlns:a14="http://schemas.microsoft.com/office/drawing/2010/main">
                  <a14:imgLayer r:embed="rId15">
                    <a14:imgEffect>
                      <a14:backgroundRemoval t="0" b="100000" l="0" r="100000">
                        <a14:foregroundMark x1="24747" y1="14961" x2="24747" y2="14961"/>
                        <a14:foregroundMark x1="63636" y1="32283" x2="63636" y2="32283"/>
                        <a14:foregroundMark x1="82828" y1="40945" x2="82828" y2="40945"/>
                        <a14:foregroundMark x1="48990" y1="76772" x2="48990" y2="76772"/>
                        <a14:foregroundMark x1="55051" y1="78346" x2="63636" y2="63780"/>
                        <a14:foregroundMark x1="26768" y1="48819" x2="26768" y2="48819"/>
                        <a14:foregroundMark x1="29293" y1="40157" x2="47980" y2="27165"/>
                        <a14:foregroundMark x1="24747" y1="44488" x2="33333" y2="25984"/>
                        <a14:foregroundMark x1="27273" y1="31102" x2="31818" y2="25984"/>
                        <a14:foregroundMark x1="18687" y1="26378" x2="20202" y2="21654"/>
                        <a14:foregroundMark x1="5051" y1="52756" x2="23232" y2="48031"/>
                        <a14:foregroundMark x1="15657" y1="57480" x2="29798" y2="50787"/>
                        <a14:foregroundMark x1="9091" y1="57874" x2="19697" y2="54331"/>
                        <a14:foregroundMark x1="21717" y1="34646" x2="34848" y2="20079"/>
                        <a14:foregroundMark x1="17172" y1="35827" x2="31818" y2="18504"/>
                        <a14:foregroundMark x1="51010" y1="20472" x2="50505" y2="51969"/>
                        <a14:foregroundMark x1="63636" y1="20079" x2="82323" y2="57087"/>
                        <a14:foregroundMark x1="67677" y1="19291" x2="82323" y2="35433"/>
                        <a14:foregroundMark x1="80303" y1="41339" x2="92424" y2="53543"/>
                        <a14:foregroundMark x1="70202" y1="43307" x2="77273" y2="60236"/>
                        <a14:foregroundMark x1="69192" y1="51181" x2="73232" y2="59449"/>
                        <a14:foregroundMark x1="32323" y1="53543" x2="26768" y2="61024"/>
                        <a14:foregroundMark x1="44444" y1="72835" x2="48990" y2="97244"/>
                      </a14:backgroundRemoval>
                    </a14:imgEffect>
                  </a14:imgLayer>
                </a14:imgProps>
              </a:ext>
              <a:ext uri="{28A0092B-C50C-407E-A947-70E740481C1C}">
                <a14:useLocalDpi xmlns:a14="http://schemas.microsoft.com/office/drawing/2010/main" val="0"/>
              </a:ext>
            </a:extLst>
          </a:blip>
          <a:stretch>
            <a:fillRect/>
          </a:stretch>
        </p:blipFill>
        <p:spPr>
          <a:xfrm>
            <a:off x="65356" y="286603"/>
            <a:ext cx="961755" cy="1233766"/>
          </a:xfrm>
          <a:prstGeom prst="rect">
            <a:avLst/>
          </a:prstGeom>
        </p:spPr>
      </p:pic>
      <p:pic>
        <p:nvPicPr>
          <p:cNvPr id="11" name="Picture 10"/>
          <p:cNvPicPr>
            <a:picLocks noChangeAspect="1"/>
          </p:cNvPicPr>
          <p:nvPr userDrawn="1"/>
        </p:nvPicPr>
        <p:blipFill>
          <a:blip r:embed="rId16">
            <a:extLst>
              <a:ext uri="{BEBA8EAE-BF5A-486C-A8C5-ECC9F3942E4B}">
                <a14:imgProps xmlns:a14="http://schemas.microsoft.com/office/drawing/2010/main">
                  <a14:imgLayer r:embed="rId17">
                    <a14:imgEffect>
                      <a14:backgroundRemoval t="0" b="96889" l="6667" r="99556">
                        <a14:foregroundMark x1="39556" y1="71111" x2="73778" y2="52444"/>
                        <a14:foregroundMark x1="50667" y1="76889" x2="68000" y2="92444"/>
                      </a14:backgroundRemoval>
                    </a14:imgEffect>
                  </a14:imgLayer>
                </a14:imgProps>
              </a:ext>
              <a:ext uri="{28A0092B-C50C-407E-A947-70E740481C1C}">
                <a14:useLocalDpi xmlns:a14="http://schemas.microsoft.com/office/drawing/2010/main" val="0"/>
              </a:ext>
            </a:extLst>
          </a:blip>
          <a:stretch>
            <a:fillRect/>
          </a:stretch>
        </p:blipFill>
        <p:spPr>
          <a:xfrm>
            <a:off x="43031" y="1845734"/>
            <a:ext cx="961755" cy="1097280"/>
          </a:xfrm>
          <a:prstGeom prst="rect">
            <a:avLst/>
          </a:prstGeom>
        </p:spPr>
      </p:pic>
    </p:spTree>
    <p:extLst>
      <p:ext uri="{BB962C8B-B14F-4D97-AF65-F5344CB8AC3E}">
        <p14:creationId xmlns:p14="http://schemas.microsoft.com/office/powerpoint/2010/main" val="28354705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flutter.io/widgets/widgetindex/"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flutter.io/widgets/widgetindex/"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hyperlink" Target="https://flutter.io/widgets/"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9.gif"/><Relationship Id="rId4" Type="http://schemas.openxmlformats.org/officeDocument/2006/relationships/image" Target="../media/image1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Codes/Spanish%20Numbers/spanishnumber-main.tx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31632" y="910334"/>
            <a:ext cx="4087794" cy="5243938"/>
          </a:xfrm>
          <a:prstGeom prst="rect">
            <a:avLst/>
          </a:prstGeom>
          <a:effectLst>
            <a:outerShdw blurRad="50800" dir="5400000" algn="ctr" rotWithShape="0">
              <a:srgbClr val="000000">
                <a:alpha val="31000"/>
              </a:srgbClr>
            </a:outerShdw>
          </a:effectLst>
        </p:spPr>
      </p:pic>
      <p:pic>
        <p:nvPicPr>
          <p:cNvPr id="7" name="Picture 6"/>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799448" y="758952"/>
            <a:ext cx="5206086" cy="5206086"/>
          </a:xfrm>
          <a:prstGeom prst="rect">
            <a:avLst/>
          </a:prstGeom>
          <a:effectLst/>
        </p:spPr>
      </p:pic>
      <p:sp>
        <p:nvSpPr>
          <p:cNvPr id="2" name="Title 1"/>
          <p:cNvSpPr>
            <a:spLocks noGrp="1"/>
          </p:cNvSpPr>
          <p:nvPr>
            <p:ph type="ctrTitle"/>
          </p:nvPr>
        </p:nvSpPr>
        <p:spPr/>
        <p:txBody>
          <a:bodyPr/>
          <a:lstStyle/>
          <a:p>
            <a:r>
              <a:rPr lang="en-US" dirty="0" smtClean="0">
                <a:latin typeface="Arial Rounded MT Bold" panose="020F0704030504030204" pitchFamily="34" charset="0"/>
              </a:rPr>
              <a:t>Day 1 </a:t>
            </a:r>
            <a:br>
              <a:rPr lang="en-US" dirty="0" smtClean="0">
                <a:latin typeface="Arial Rounded MT Bold" panose="020F0704030504030204" pitchFamily="34" charset="0"/>
              </a:rPr>
            </a:br>
            <a:r>
              <a:rPr lang="en-US" dirty="0" smtClean="0">
                <a:latin typeface="Arial Rounded MT Bold" panose="020F0704030504030204" pitchFamily="34" charset="0"/>
              </a:rPr>
              <a:t>Introduction To Flutter</a:t>
            </a:r>
            <a:endParaRPr lang="en-US" dirty="0">
              <a:latin typeface="Arial Rounded MT Bold" panose="020F0704030504030204" pitchFamily="34" charset="0"/>
            </a:endParaRPr>
          </a:p>
        </p:txBody>
      </p:sp>
      <p:sp>
        <p:nvSpPr>
          <p:cNvPr id="3" name="Subtitle 2"/>
          <p:cNvSpPr>
            <a:spLocks noGrp="1"/>
          </p:cNvSpPr>
          <p:nvPr>
            <p:ph type="subTitle" idx="1"/>
          </p:nvPr>
        </p:nvSpPr>
        <p:spPr/>
        <p:txBody>
          <a:bodyPr/>
          <a:lstStyle/>
          <a:p>
            <a:pPr algn="ctr"/>
            <a:r>
              <a:rPr lang="en-US" b="1" dirty="0" smtClean="0"/>
              <a:t>Marlon </a:t>
            </a:r>
            <a:r>
              <a:rPr lang="en-US" b="1" dirty="0" err="1" smtClean="0"/>
              <a:t>i</a:t>
            </a:r>
            <a:r>
              <a:rPr lang="en-US" b="1" dirty="0" smtClean="0"/>
              <a:t>. </a:t>
            </a:r>
            <a:r>
              <a:rPr lang="en-US" b="1" dirty="0" err="1" smtClean="0"/>
              <a:t>tayag</a:t>
            </a:r>
            <a:endParaRPr lang="en-US" b="1" dirty="0"/>
          </a:p>
        </p:txBody>
      </p:sp>
    </p:spTree>
    <p:extLst>
      <p:ext uri="{BB962C8B-B14F-4D97-AF65-F5344CB8AC3E}">
        <p14:creationId xmlns:p14="http://schemas.microsoft.com/office/powerpoint/2010/main" val="1495801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t>Folders</a:t>
            </a:r>
          </a:p>
        </p:txBody>
      </p:sp>
      <p:sp>
        <p:nvSpPr>
          <p:cNvPr id="3" name="Content Placeholder 2"/>
          <p:cNvSpPr>
            <a:spLocks noGrp="1"/>
          </p:cNvSpPr>
          <p:nvPr>
            <p:ph idx="1"/>
          </p:nvPr>
        </p:nvSpPr>
        <p:spPr>
          <a:xfrm>
            <a:off x="1097280" y="1845734"/>
            <a:ext cx="10058400" cy="468258"/>
          </a:xfrm>
        </p:spPr>
        <p:txBody>
          <a:bodyPr>
            <a:normAutofit/>
          </a:bodyPr>
          <a:lstStyle/>
          <a:p>
            <a:r>
              <a:rPr lang="en-US" dirty="0"/>
              <a:t>The default Flutter application is organized into several folders</a:t>
            </a:r>
            <a:endParaRPr lang="en-PH" dirty="0"/>
          </a:p>
        </p:txBody>
      </p:sp>
      <p:graphicFrame>
        <p:nvGraphicFramePr>
          <p:cNvPr id="4" name="Table 3"/>
          <p:cNvGraphicFramePr>
            <a:graphicFrameLocks noGrp="1"/>
          </p:cNvGraphicFramePr>
          <p:nvPr>
            <p:extLst/>
          </p:nvPr>
        </p:nvGraphicFramePr>
        <p:xfrm>
          <a:off x="1097280" y="2329060"/>
          <a:ext cx="10724606" cy="3657600"/>
        </p:xfrm>
        <a:graphic>
          <a:graphicData uri="http://schemas.openxmlformats.org/drawingml/2006/table">
            <a:tbl>
              <a:tblPr firstRow="1" bandRow="1">
                <a:tableStyleId>{5C22544A-7EE6-4342-B048-85BDC9FD1C3A}</a:tableStyleId>
              </a:tblPr>
              <a:tblGrid>
                <a:gridCol w="5362303">
                  <a:extLst>
                    <a:ext uri="{9D8B030D-6E8A-4147-A177-3AD203B41FA5}">
                      <a16:colId xmlns:a16="http://schemas.microsoft.com/office/drawing/2014/main" val="1241438929"/>
                    </a:ext>
                  </a:extLst>
                </a:gridCol>
                <a:gridCol w="5362303">
                  <a:extLst>
                    <a:ext uri="{9D8B030D-6E8A-4147-A177-3AD203B41FA5}">
                      <a16:colId xmlns:a16="http://schemas.microsoft.com/office/drawing/2014/main" val="601629381"/>
                    </a:ext>
                  </a:extLst>
                </a:gridCol>
              </a:tblGrid>
              <a:tr h="352050">
                <a:tc>
                  <a:txBody>
                    <a:bodyPr/>
                    <a:lstStyle/>
                    <a:p>
                      <a:r>
                        <a:rPr lang="en-PH" dirty="0"/>
                        <a:t>Folder</a:t>
                      </a:r>
                    </a:p>
                  </a:txBody>
                  <a:tcPr/>
                </a:tc>
                <a:tc>
                  <a:txBody>
                    <a:bodyPr/>
                    <a:lstStyle/>
                    <a:p>
                      <a:r>
                        <a:rPr lang="en-PH" dirty="0"/>
                        <a:t>Description</a:t>
                      </a:r>
                    </a:p>
                  </a:txBody>
                  <a:tcPr/>
                </a:tc>
                <a:extLst>
                  <a:ext uri="{0D108BD9-81ED-4DB2-BD59-A6C34878D82A}">
                    <a16:rowId xmlns:a16="http://schemas.microsoft.com/office/drawing/2014/main" val="1086772565"/>
                  </a:ext>
                </a:extLst>
              </a:tr>
              <a:tr h="1128488">
                <a:tc>
                  <a:txBody>
                    <a:bodyPr/>
                    <a:lstStyle/>
                    <a:p>
                      <a:r>
                        <a:rPr lang="en-PH" dirty="0"/>
                        <a:t>[root] </a:t>
                      </a:r>
                    </a:p>
                  </a:txBody>
                  <a:tcPr/>
                </a:tc>
                <a:tc>
                  <a:txBody>
                    <a:bodyPr/>
                    <a:lstStyle/>
                    <a:p>
                      <a:r>
                        <a:rPr lang="en-US" dirty="0"/>
                        <a:t>Root folder. This usually contains configuration files. The most important of these configuration files is the  ‘</a:t>
                      </a:r>
                      <a:r>
                        <a:rPr lang="en-US" dirty="0" err="1"/>
                        <a:t>pubspec.yaml</a:t>
                      </a:r>
                      <a:r>
                        <a:rPr lang="en-US" dirty="0"/>
                        <a:t>’ file, which declares the</a:t>
                      </a:r>
                    </a:p>
                    <a:p>
                      <a:r>
                        <a:rPr lang="en-US" dirty="0"/>
                        <a:t>project dependencies. </a:t>
                      </a:r>
                      <a:endParaRPr lang="en-PH" dirty="0"/>
                    </a:p>
                  </a:txBody>
                  <a:tcPr/>
                </a:tc>
                <a:extLst>
                  <a:ext uri="{0D108BD9-81ED-4DB2-BD59-A6C34878D82A}">
                    <a16:rowId xmlns:a16="http://schemas.microsoft.com/office/drawing/2014/main" val="2728501329"/>
                  </a:ext>
                </a:extLst>
              </a:tr>
              <a:tr h="607648">
                <a:tc>
                  <a:txBody>
                    <a:bodyPr/>
                    <a:lstStyle/>
                    <a:p>
                      <a:r>
                        <a:rPr lang="en-PH" dirty="0"/>
                        <a:t>.idea</a:t>
                      </a:r>
                    </a:p>
                  </a:txBody>
                  <a:tcPr/>
                </a:tc>
                <a:tc>
                  <a:txBody>
                    <a:bodyPr/>
                    <a:lstStyle/>
                    <a:p>
                      <a:r>
                        <a:rPr lang="en-US" dirty="0" err="1"/>
                        <a:t>Intellij</a:t>
                      </a:r>
                      <a:r>
                        <a:rPr lang="en-US" dirty="0"/>
                        <a:t> project folder. Feel free to remove this folder if you are using Visual Studio Code.</a:t>
                      </a:r>
                      <a:endParaRPr lang="en-PH" dirty="0"/>
                    </a:p>
                  </a:txBody>
                  <a:tcPr/>
                </a:tc>
                <a:extLst>
                  <a:ext uri="{0D108BD9-81ED-4DB2-BD59-A6C34878D82A}">
                    <a16:rowId xmlns:a16="http://schemas.microsoft.com/office/drawing/2014/main" val="539967419"/>
                  </a:ext>
                </a:extLst>
              </a:tr>
              <a:tr h="1388909">
                <a:tc>
                  <a:txBody>
                    <a:bodyPr/>
                    <a:lstStyle/>
                    <a:p>
                      <a:r>
                        <a:rPr lang="en-PH" dirty="0"/>
                        <a:t>android</a:t>
                      </a:r>
                    </a:p>
                  </a:txBody>
                  <a:tcPr/>
                </a:tc>
                <a:tc>
                  <a:txBody>
                    <a:bodyPr/>
                    <a:lstStyle/>
                    <a:p>
                      <a:r>
                        <a:rPr lang="en-US" dirty="0"/>
                        <a:t>As the name suggests, the folder contains all the Android-related files and code(s) for the application. This is where Android-specific settings and code resides. When building for Android, Flutter uses </a:t>
                      </a:r>
                      <a:r>
                        <a:rPr lang="en-US" dirty="0" err="1"/>
                        <a:t>Gradle</a:t>
                      </a:r>
                      <a:r>
                        <a:rPr lang="en-US" dirty="0"/>
                        <a:t> as the dependency manager.</a:t>
                      </a:r>
                      <a:endParaRPr lang="en-PH" dirty="0"/>
                    </a:p>
                  </a:txBody>
                  <a:tcPr/>
                </a:tc>
                <a:extLst>
                  <a:ext uri="{0D108BD9-81ED-4DB2-BD59-A6C34878D82A}">
                    <a16:rowId xmlns:a16="http://schemas.microsoft.com/office/drawing/2014/main" val="1995222832"/>
                  </a:ext>
                </a:extLst>
              </a:tr>
            </a:tbl>
          </a:graphicData>
        </a:graphic>
      </p:graphicFrame>
    </p:spTree>
    <p:extLst>
      <p:ext uri="{BB962C8B-B14F-4D97-AF65-F5344CB8AC3E}">
        <p14:creationId xmlns:p14="http://schemas.microsoft.com/office/powerpoint/2010/main" val="3415176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t>Folders</a:t>
            </a:r>
          </a:p>
        </p:txBody>
      </p:sp>
      <p:sp>
        <p:nvSpPr>
          <p:cNvPr id="3" name="Content Placeholder 2"/>
          <p:cNvSpPr>
            <a:spLocks noGrp="1"/>
          </p:cNvSpPr>
          <p:nvPr>
            <p:ph idx="1"/>
          </p:nvPr>
        </p:nvSpPr>
        <p:spPr>
          <a:xfrm>
            <a:off x="1097280" y="1845734"/>
            <a:ext cx="10058400" cy="468258"/>
          </a:xfrm>
        </p:spPr>
        <p:txBody>
          <a:bodyPr>
            <a:normAutofit/>
          </a:bodyPr>
          <a:lstStyle/>
          <a:p>
            <a:r>
              <a:rPr lang="en-US" dirty="0"/>
              <a:t>The default Flutter application is organized into several folders</a:t>
            </a:r>
            <a:endParaRPr lang="en-PH" dirty="0"/>
          </a:p>
        </p:txBody>
      </p:sp>
      <p:graphicFrame>
        <p:nvGraphicFramePr>
          <p:cNvPr id="4" name="Table 3"/>
          <p:cNvGraphicFramePr>
            <a:graphicFrameLocks noGrp="1"/>
          </p:cNvGraphicFramePr>
          <p:nvPr>
            <p:extLst/>
          </p:nvPr>
        </p:nvGraphicFramePr>
        <p:xfrm>
          <a:off x="1097280" y="2329060"/>
          <a:ext cx="10724606" cy="3523237"/>
        </p:xfrm>
        <a:graphic>
          <a:graphicData uri="http://schemas.openxmlformats.org/drawingml/2006/table">
            <a:tbl>
              <a:tblPr firstRow="1" bandRow="1">
                <a:tableStyleId>{5C22544A-7EE6-4342-B048-85BDC9FD1C3A}</a:tableStyleId>
              </a:tblPr>
              <a:tblGrid>
                <a:gridCol w="5362303">
                  <a:extLst>
                    <a:ext uri="{9D8B030D-6E8A-4147-A177-3AD203B41FA5}">
                      <a16:colId xmlns:a16="http://schemas.microsoft.com/office/drawing/2014/main" val="1241438929"/>
                    </a:ext>
                  </a:extLst>
                </a:gridCol>
                <a:gridCol w="5362303">
                  <a:extLst>
                    <a:ext uri="{9D8B030D-6E8A-4147-A177-3AD203B41FA5}">
                      <a16:colId xmlns:a16="http://schemas.microsoft.com/office/drawing/2014/main" val="601629381"/>
                    </a:ext>
                  </a:extLst>
                </a:gridCol>
              </a:tblGrid>
              <a:tr h="352050">
                <a:tc>
                  <a:txBody>
                    <a:bodyPr/>
                    <a:lstStyle/>
                    <a:p>
                      <a:r>
                        <a:rPr lang="en-PH" dirty="0"/>
                        <a:t>Folder</a:t>
                      </a:r>
                    </a:p>
                  </a:txBody>
                  <a:tcPr/>
                </a:tc>
                <a:tc>
                  <a:txBody>
                    <a:bodyPr/>
                    <a:lstStyle/>
                    <a:p>
                      <a:r>
                        <a:rPr lang="en-PH" dirty="0"/>
                        <a:t>Description</a:t>
                      </a:r>
                    </a:p>
                  </a:txBody>
                  <a:tcPr/>
                </a:tc>
                <a:extLst>
                  <a:ext uri="{0D108BD9-81ED-4DB2-BD59-A6C34878D82A}">
                    <a16:rowId xmlns:a16="http://schemas.microsoft.com/office/drawing/2014/main" val="1086772565"/>
                  </a:ext>
                </a:extLst>
              </a:tr>
              <a:tr h="1128488">
                <a:tc>
                  <a:txBody>
                    <a:bodyPr/>
                    <a:lstStyle/>
                    <a:p>
                      <a:r>
                        <a:rPr lang="en-PH" dirty="0"/>
                        <a:t>build </a:t>
                      </a:r>
                    </a:p>
                  </a:txBody>
                  <a:tcPr/>
                </a:tc>
                <a:tc>
                  <a:txBody>
                    <a:bodyPr/>
                    <a:lstStyle/>
                    <a:p>
                      <a:r>
                        <a:rPr lang="en-US" dirty="0"/>
                        <a:t>This folder is created and used by </a:t>
                      </a:r>
                      <a:r>
                        <a:rPr lang="en-US" dirty="0" err="1"/>
                        <a:t>gradle</a:t>
                      </a:r>
                      <a:r>
                        <a:rPr lang="en-US" dirty="0"/>
                        <a:t> when you build the project.</a:t>
                      </a:r>
                      <a:endParaRPr lang="en-PH" dirty="0"/>
                    </a:p>
                  </a:txBody>
                  <a:tcPr/>
                </a:tc>
                <a:extLst>
                  <a:ext uri="{0D108BD9-81ED-4DB2-BD59-A6C34878D82A}">
                    <a16:rowId xmlns:a16="http://schemas.microsoft.com/office/drawing/2014/main" val="2728501329"/>
                  </a:ext>
                </a:extLst>
              </a:tr>
              <a:tr h="607648">
                <a:tc>
                  <a:txBody>
                    <a:bodyPr/>
                    <a:lstStyle/>
                    <a:p>
                      <a:r>
                        <a:rPr lang="en-PH" dirty="0" err="1"/>
                        <a:t>ios</a:t>
                      </a:r>
                      <a:endParaRPr lang="en-PH" dirty="0"/>
                    </a:p>
                  </a:txBody>
                  <a:tcPr/>
                </a:tc>
                <a:tc>
                  <a:txBody>
                    <a:bodyPr/>
                    <a:lstStyle/>
                    <a:p>
                      <a:r>
                        <a:rPr lang="en-US" dirty="0"/>
                        <a:t>Similar to the ‘android’ folder, this folder contains the iOS related files and code(s) for the application.</a:t>
                      </a:r>
                      <a:endParaRPr lang="en-PH" dirty="0"/>
                    </a:p>
                  </a:txBody>
                  <a:tcPr/>
                </a:tc>
                <a:extLst>
                  <a:ext uri="{0D108BD9-81ED-4DB2-BD59-A6C34878D82A}">
                    <a16:rowId xmlns:a16="http://schemas.microsoft.com/office/drawing/2014/main" val="539967419"/>
                  </a:ext>
                </a:extLst>
              </a:tr>
              <a:tr h="1388909">
                <a:tc>
                  <a:txBody>
                    <a:bodyPr/>
                    <a:lstStyle/>
                    <a:p>
                      <a:r>
                        <a:rPr lang="en-PH" dirty="0"/>
                        <a:t>lib</a:t>
                      </a:r>
                    </a:p>
                  </a:txBody>
                  <a:tcPr/>
                </a:tc>
                <a:tc>
                  <a:txBody>
                    <a:bodyPr/>
                    <a:lstStyle/>
                    <a:p>
                      <a:r>
                        <a:rPr lang="en-US" dirty="0"/>
                        <a:t>This is where the application code resides. You should see a file ‘</a:t>
                      </a:r>
                      <a:r>
                        <a:rPr lang="en-US" b="1" dirty="0" err="1"/>
                        <a:t>main.dart</a:t>
                      </a:r>
                      <a:r>
                        <a:rPr lang="en-US" dirty="0"/>
                        <a:t>’, the entry point for the Flutter application. This is the file you select and run. You will add more files  and subfolders into this folder.</a:t>
                      </a:r>
                      <a:endParaRPr lang="en-PH" dirty="0"/>
                    </a:p>
                  </a:txBody>
                  <a:tcPr/>
                </a:tc>
                <a:extLst>
                  <a:ext uri="{0D108BD9-81ED-4DB2-BD59-A6C34878D82A}">
                    <a16:rowId xmlns:a16="http://schemas.microsoft.com/office/drawing/2014/main" val="1995222832"/>
                  </a:ext>
                </a:extLst>
              </a:tr>
            </a:tbl>
          </a:graphicData>
        </a:graphic>
      </p:graphicFrame>
    </p:spTree>
    <p:extLst>
      <p:ext uri="{BB962C8B-B14F-4D97-AF65-F5344CB8AC3E}">
        <p14:creationId xmlns:p14="http://schemas.microsoft.com/office/powerpoint/2010/main" val="3073430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t>Folders</a:t>
            </a:r>
          </a:p>
        </p:txBody>
      </p:sp>
      <p:sp>
        <p:nvSpPr>
          <p:cNvPr id="3" name="Content Placeholder 2"/>
          <p:cNvSpPr>
            <a:spLocks noGrp="1"/>
          </p:cNvSpPr>
          <p:nvPr>
            <p:ph idx="1"/>
          </p:nvPr>
        </p:nvSpPr>
        <p:spPr>
          <a:xfrm>
            <a:off x="1097280" y="1845734"/>
            <a:ext cx="10058400" cy="468258"/>
          </a:xfrm>
        </p:spPr>
        <p:txBody>
          <a:bodyPr>
            <a:normAutofit/>
          </a:bodyPr>
          <a:lstStyle/>
          <a:p>
            <a:r>
              <a:rPr lang="en-US" dirty="0"/>
              <a:t>The default Flutter application is organized into several folders</a:t>
            </a:r>
            <a:endParaRPr lang="en-PH" dirty="0"/>
          </a:p>
        </p:txBody>
      </p:sp>
      <p:graphicFrame>
        <p:nvGraphicFramePr>
          <p:cNvPr id="4" name="Table 3"/>
          <p:cNvGraphicFramePr>
            <a:graphicFrameLocks noGrp="1"/>
          </p:cNvGraphicFramePr>
          <p:nvPr>
            <p:extLst/>
          </p:nvPr>
        </p:nvGraphicFramePr>
        <p:xfrm>
          <a:off x="1097280" y="2329060"/>
          <a:ext cx="10724606" cy="1494248"/>
        </p:xfrm>
        <a:graphic>
          <a:graphicData uri="http://schemas.openxmlformats.org/drawingml/2006/table">
            <a:tbl>
              <a:tblPr firstRow="1" bandRow="1">
                <a:tableStyleId>{5C22544A-7EE6-4342-B048-85BDC9FD1C3A}</a:tableStyleId>
              </a:tblPr>
              <a:tblGrid>
                <a:gridCol w="5362303">
                  <a:extLst>
                    <a:ext uri="{9D8B030D-6E8A-4147-A177-3AD203B41FA5}">
                      <a16:colId xmlns:a16="http://schemas.microsoft.com/office/drawing/2014/main" val="1241438929"/>
                    </a:ext>
                  </a:extLst>
                </a:gridCol>
                <a:gridCol w="5362303">
                  <a:extLst>
                    <a:ext uri="{9D8B030D-6E8A-4147-A177-3AD203B41FA5}">
                      <a16:colId xmlns:a16="http://schemas.microsoft.com/office/drawing/2014/main" val="601629381"/>
                    </a:ext>
                  </a:extLst>
                </a:gridCol>
              </a:tblGrid>
              <a:tr h="352050">
                <a:tc>
                  <a:txBody>
                    <a:bodyPr/>
                    <a:lstStyle/>
                    <a:p>
                      <a:r>
                        <a:rPr lang="en-PH" dirty="0"/>
                        <a:t>Folder</a:t>
                      </a:r>
                    </a:p>
                  </a:txBody>
                  <a:tcPr/>
                </a:tc>
                <a:tc>
                  <a:txBody>
                    <a:bodyPr/>
                    <a:lstStyle/>
                    <a:p>
                      <a:r>
                        <a:rPr lang="en-PH" dirty="0"/>
                        <a:t>Description</a:t>
                      </a:r>
                    </a:p>
                  </a:txBody>
                  <a:tcPr/>
                </a:tc>
                <a:extLst>
                  <a:ext uri="{0D108BD9-81ED-4DB2-BD59-A6C34878D82A}">
                    <a16:rowId xmlns:a16="http://schemas.microsoft.com/office/drawing/2014/main" val="1086772565"/>
                  </a:ext>
                </a:extLst>
              </a:tr>
              <a:tr h="1128488">
                <a:tc>
                  <a:txBody>
                    <a:bodyPr/>
                    <a:lstStyle/>
                    <a:p>
                      <a:r>
                        <a:rPr lang="en-PH" dirty="0"/>
                        <a:t>test </a:t>
                      </a:r>
                    </a:p>
                  </a:txBody>
                  <a:tcPr/>
                </a:tc>
                <a:tc>
                  <a:txBody>
                    <a:bodyPr/>
                    <a:lstStyle/>
                    <a:p>
                      <a:r>
                        <a:rPr lang="en-US" dirty="0"/>
                        <a:t>This is where the unit testing code resides. You may add more files and subfolders into this folder.</a:t>
                      </a:r>
                      <a:endParaRPr lang="en-PH" dirty="0"/>
                    </a:p>
                  </a:txBody>
                  <a:tcPr/>
                </a:tc>
                <a:extLst>
                  <a:ext uri="{0D108BD9-81ED-4DB2-BD59-A6C34878D82A}">
                    <a16:rowId xmlns:a16="http://schemas.microsoft.com/office/drawing/2014/main" val="2728501329"/>
                  </a:ext>
                </a:extLst>
              </a:tr>
            </a:tbl>
          </a:graphicData>
        </a:graphic>
      </p:graphicFrame>
    </p:spTree>
    <p:extLst>
      <p:ext uri="{BB962C8B-B14F-4D97-AF65-F5344CB8AC3E}">
        <p14:creationId xmlns:p14="http://schemas.microsoft.com/office/powerpoint/2010/main" val="2594319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t>Emulators</a:t>
            </a:r>
          </a:p>
        </p:txBody>
      </p:sp>
      <p:sp>
        <p:nvSpPr>
          <p:cNvPr id="3" name="Content Placeholder 2"/>
          <p:cNvSpPr>
            <a:spLocks noGrp="1"/>
          </p:cNvSpPr>
          <p:nvPr>
            <p:ph idx="1"/>
          </p:nvPr>
        </p:nvSpPr>
        <p:spPr/>
        <p:txBody>
          <a:bodyPr>
            <a:normAutofit/>
          </a:bodyPr>
          <a:lstStyle/>
          <a:p>
            <a:r>
              <a:rPr lang="en-US" sz="2800" dirty="0"/>
              <a:t>These are great for developers, enabling them to develop their code to run on multiple devices, see how they look on each device. Later on, you can use the real hardware for final pre-release testing.</a:t>
            </a:r>
            <a:endParaRPr lang="en-PH" sz="2800" dirty="0"/>
          </a:p>
        </p:txBody>
      </p:sp>
    </p:spTree>
    <p:extLst>
      <p:ext uri="{BB962C8B-B14F-4D97-AF65-F5344CB8AC3E}">
        <p14:creationId xmlns:p14="http://schemas.microsoft.com/office/powerpoint/2010/main" val="3403698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t>Open Emulator / Simulator</a:t>
            </a:r>
          </a:p>
        </p:txBody>
      </p:sp>
      <p:sp>
        <p:nvSpPr>
          <p:cNvPr id="3" name="Content Placeholder 2"/>
          <p:cNvSpPr>
            <a:spLocks noGrp="1"/>
          </p:cNvSpPr>
          <p:nvPr>
            <p:ph idx="1"/>
          </p:nvPr>
        </p:nvSpPr>
        <p:spPr/>
        <p:txBody>
          <a:bodyPr>
            <a:normAutofit/>
          </a:bodyPr>
          <a:lstStyle/>
          <a:p>
            <a:r>
              <a:rPr lang="en-PH" sz="2800" dirty="0"/>
              <a:t>iOS Emulator</a:t>
            </a:r>
          </a:p>
          <a:p>
            <a:pPr algn="ctr"/>
            <a:endParaRPr lang="en-PH" sz="2800" dirty="0">
              <a:latin typeface="Courier New" panose="02070309020205020404" pitchFamily="49" charset="0"/>
              <a:cs typeface="Courier New" panose="02070309020205020404" pitchFamily="49" charset="0"/>
            </a:endParaRPr>
          </a:p>
          <a:p>
            <a:pPr algn="ctr"/>
            <a:r>
              <a:rPr lang="en-PH" sz="2800" b="1" dirty="0">
                <a:latin typeface="Courier New" panose="02070309020205020404" pitchFamily="49" charset="0"/>
                <a:cs typeface="Courier New" panose="02070309020205020404" pitchFamily="49" charset="0"/>
              </a:rPr>
              <a:t>Open –a </a:t>
            </a:r>
            <a:r>
              <a:rPr lang="en-PH" sz="2800" b="1" dirty="0" err="1">
                <a:latin typeface="Courier New" panose="02070309020205020404" pitchFamily="49" charset="0"/>
                <a:cs typeface="Courier New" panose="02070309020205020404" pitchFamily="49" charset="0"/>
              </a:rPr>
              <a:t>Simulator.app</a:t>
            </a:r>
            <a:endParaRPr lang="en-PH" sz="2800" b="1" dirty="0">
              <a:latin typeface="Courier New" panose="02070309020205020404" pitchFamily="49" charset="0"/>
              <a:cs typeface="Courier New" panose="02070309020205020404" pitchFamily="49" charset="0"/>
            </a:endParaRPr>
          </a:p>
          <a:p>
            <a:endParaRPr lang="en-PH" sz="2800" dirty="0"/>
          </a:p>
          <a:p>
            <a:r>
              <a:rPr lang="en-PH" sz="2800" dirty="0"/>
              <a:t>Android Emulator</a:t>
            </a:r>
          </a:p>
          <a:p>
            <a:endParaRPr lang="en-PH" sz="2800" dirty="0"/>
          </a:p>
          <a:p>
            <a:pPr algn="ctr"/>
            <a:r>
              <a:rPr lang="en-PH" sz="2800" b="1" dirty="0">
                <a:latin typeface="Courier New" panose="02070309020205020404" pitchFamily="49" charset="0"/>
                <a:cs typeface="Courier New" panose="02070309020205020404" pitchFamily="49" charset="0"/>
              </a:rPr>
              <a:t>emulator –</a:t>
            </a:r>
            <a:r>
              <a:rPr lang="en-PH" sz="2800" b="1" dirty="0" err="1">
                <a:latin typeface="Courier New" panose="02070309020205020404" pitchFamily="49" charset="0"/>
                <a:cs typeface="Courier New" panose="02070309020205020404" pitchFamily="49" charset="0"/>
              </a:rPr>
              <a:t>avd</a:t>
            </a:r>
            <a:r>
              <a:rPr lang="en-PH" sz="2800" b="1" dirty="0">
                <a:latin typeface="Courier New" panose="02070309020205020404" pitchFamily="49" charset="0"/>
                <a:cs typeface="Courier New" panose="02070309020205020404" pitchFamily="49" charset="0"/>
              </a:rPr>
              <a:t> {</a:t>
            </a:r>
            <a:r>
              <a:rPr lang="en-PH" sz="2800" b="1" dirty="0" err="1">
                <a:latin typeface="Courier New" panose="02070309020205020404" pitchFamily="49" charset="0"/>
                <a:cs typeface="Courier New" panose="02070309020205020404" pitchFamily="49" charset="0"/>
              </a:rPr>
              <a:t>AndroidVM</a:t>
            </a:r>
            <a:r>
              <a:rPr lang="en-PH" sz="2800" b="1" dirty="0">
                <a:latin typeface="Courier New" panose="02070309020205020404" pitchFamily="49" charset="0"/>
                <a:cs typeface="Courier New" panose="02070309020205020404" pitchFamily="49" charset="0"/>
              </a:rPr>
              <a:t>}</a:t>
            </a:r>
          </a:p>
          <a:p>
            <a:endParaRPr lang="en-PH" sz="2800" dirty="0"/>
          </a:p>
        </p:txBody>
      </p:sp>
    </p:spTree>
    <p:extLst>
      <p:ext uri="{BB962C8B-B14F-4D97-AF65-F5344CB8AC3E}">
        <p14:creationId xmlns:p14="http://schemas.microsoft.com/office/powerpoint/2010/main" val="3578129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t>Running the App</a:t>
            </a:r>
          </a:p>
        </p:txBody>
      </p:sp>
      <p:sp>
        <p:nvSpPr>
          <p:cNvPr id="3" name="Content Placeholder 2"/>
          <p:cNvSpPr>
            <a:spLocks noGrp="1"/>
          </p:cNvSpPr>
          <p:nvPr>
            <p:ph idx="1"/>
          </p:nvPr>
        </p:nvSpPr>
        <p:spPr/>
        <p:txBody>
          <a:bodyPr>
            <a:normAutofit/>
          </a:bodyPr>
          <a:lstStyle/>
          <a:p>
            <a:r>
              <a:rPr lang="en-PH" sz="2800" dirty="0"/>
              <a:t>To run the flutter app type</a:t>
            </a:r>
          </a:p>
          <a:p>
            <a:endParaRPr lang="en-PH" sz="2800" dirty="0"/>
          </a:p>
          <a:p>
            <a:pPr algn="ctr"/>
            <a:r>
              <a:rPr lang="en-PH" sz="3600" b="1" dirty="0">
                <a:latin typeface="Courier New" panose="02070309020205020404" pitchFamily="49" charset="0"/>
                <a:cs typeface="Courier New" panose="02070309020205020404" pitchFamily="49" charset="0"/>
              </a:rPr>
              <a:t>flutter run</a:t>
            </a:r>
          </a:p>
          <a:p>
            <a:endParaRPr lang="en-PH" sz="2800" dirty="0"/>
          </a:p>
          <a:p>
            <a:endParaRPr lang="en-PH" sz="2800" dirty="0"/>
          </a:p>
          <a:p>
            <a:r>
              <a:rPr lang="en-PH" sz="2800" dirty="0"/>
              <a:t>Note: You must be inside the project folder of your app</a:t>
            </a:r>
          </a:p>
          <a:p>
            <a:pPr algn="ctr"/>
            <a:endParaRPr lang="en-PH" sz="2800" dirty="0"/>
          </a:p>
          <a:p>
            <a:pPr algn="ctr"/>
            <a:endParaRPr lang="en-PH" sz="2800" dirty="0"/>
          </a:p>
        </p:txBody>
      </p:sp>
    </p:spTree>
    <p:extLst>
      <p:ext uri="{BB962C8B-B14F-4D97-AF65-F5344CB8AC3E}">
        <p14:creationId xmlns:p14="http://schemas.microsoft.com/office/powerpoint/2010/main" val="243935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t>Hot Restarting &amp; Reloading</a:t>
            </a:r>
          </a:p>
        </p:txBody>
      </p:sp>
      <p:sp>
        <p:nvSpPr>
          <p:cNvPr id="3" name="Content Placeholder 2"/>
          <p:cNvSpPr>
            <a:spLocks noGrp="1"/>
          </p:cNvSpPr>
          <p:nvPr>
            <p:ph idx="1"/>
          </p:nvPr>
        </p:nvSpPr>
        <p:spPr/>
        <p:txBody>
          <a:bodyPr>
            <a:normAutofit lnSpcReduction="10000"/>
          </a:bodyPr>
          <a:lstStyle/>
          <a:p>
            <a:r>
              <a:rPr lang="en-US" sz="2400" b="1" dirty="0"/>
              <a:t>Hot Restarting</a:t>
            </a:r>
          </a:p>
          <a:p>
            <a:r>
              <a:rPr lang="en-US" sz="2400" dirty="0"/>
              <a:t>This loads your changed code into the Dart VM and restarts the application. This is the safest thing to do and doesn’t take long.</a:t>
            </a:r>
          </a:p>
          <a:p>
            <a:r>
              <a:rPr lang="en-US" sz="2400" b="1" dirty="0"/>
              <a:t>Hot Reloading</a:t>
            </a:r>
          </a:p>
          <a:p>
            <a:r>
              <a:rPr lang="en-US" sz="2400" dirty="0"/>
              <a:t>If you want to load your changed code into the Dart VM but you don’t want to change the application state, you can do this. The result might be different behavior vs a hot restart.</a:t>
            </a:r>
          </a:p>
          <a:p>
            <a:endParaRPr lang="en-US" sz="2400" dirty="0"/>
          </a:p>
          <a:p>
            <a:r>
              <a:rPr lang="en-US" sz="2400" dirty="0"/>
              <a:t>If you are using ‘flutter’ run to run the app from the command line, you can use the key ‘</a:t>
            </a:r>
            <a:r>
              <a:rPr lang="en-US" sz="2400" b="1" dirty="0">
                <a:solidFill>
                  <a:srgbClr val="FF0000"/>
                </a:solidFill>
              </a:rPr>
              <a:t>R</a:t>
            </a:r>
            <a:r>
              <a:rPr lang="en-US" sz="2400" dirty="0"/>
              <a:t>’ to hot restart and the key ‘</a:t>
            </a:r>
            <a:r>
              <a:rPr lang="en-US" sz="2400" b="1" dirty="0">
                <a:solidFill>
                  <a:srgbClr val="FF0000"/>
                </a:solidFill>
              </a:rPr>
              <a:t>r</a:t>
            </a:r>
            <a:r>
              <a:rPr lang="en-US" sz="2400" dirty="0"/>
              <a:t>’ to hot reload.</a:t>
            </a:r>
          </a:p>
          <a:p>
            <a:endParaRPr lang="en-PH" sz="2400" dirty="0"/>
          </a:p>
        </p:txBody>
      </p:sp>
    </p:spTree>
    <p:extLst>
      <p:ext uri="{BB962C8B-B14F-4D97-AF65-F5344CB8AC3E}">
        <p14:creationId xmlns:p14="http://schemas.microsoft.com/office/powerpoint/2010/main" val="3595697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t>Dependencies &amp; Packages</a:t>
            </a:r>
          </a:p>
        </p:txBody>
      </p:sp>
      <p:sp>
        <p:nvSpPr>
          <p:cNvPr id="3" name="Content Placeholder 2"/>
          <p:cNvSpPr>
            <a:spLocks noGrp="1"/>
          </p:cNvSpPr>
          <p:nvPr>
            <p:ph idx="1"/>
          </p:nvPr>
        </p:nvSpPr>
        <p:spPr/>
        <p:txBody>
          <a:bodyPr>
            <a:normAutofit/>
          </a:bodyPr>
          <a:lstStyle/>
          <a:p>
            <a:r>
              <a:rPr lang="en-US" sz="2800" dirty="0"/>
              <a:t>The Dart ecosystem uses </a:t>
            </a:r>
            <a:r>
              <a:rPr lang="en-US" sz="2800" i="1" dirty="0"/>
              <a:t>packages</a:t>
            </a:r>
            <a:r>
              <a:rPr lang="en-US" sz="2800" dirty="0"/>
              <a:t> to manage shared software such as libraries and tools. To get Dart packages, you use the </a:t>
            </a:r>
            <a:r>
              <a:rPr lang="en-US" sz="2800" b="1" dirty="0"/>
              <a:t>pub package manager</a:t>
            </a:r>
            <a:r>
              <a:rPr lang="en-US" sz="2800" dirty="0"/>
              <a:t>. You can find publicly available packages on the </a:t>
            </a:r>
            <a:r>
              <a:rPr lang="en-US" sz="2800" b="1" dirty="0"/>
              <a:t>Pub site</a:t>
            </a:r>
            <a:r>
              <a:rPr lang="en-US" sz="2800" dirty="0"/>
              <a:t>, or you can load packages from the local file system or elsewhere, such as </a:t>
            </a:r>
            <a:r>
              <a:rPr lang="en-US" sz="2800" dirty="0" err="1"/>
              <a:t>Git</a:t>
            </a:r>
            <a:r>
              <a:rPr lang="en-US" sz="2800" dirty="0"/>
              <a:t> repositories. Wherever your packages come from, pub manages version dependencies, helping you get package versions that work with each other and with your SDK version.</a:t>
            </a:r>
            <a:endParaRPr lang="en-PH" sz="2800" dirty="0"/>
          </a:p>
        </p:txBody>
      </p:sp>
    </p:spTree>
    <p:extLst>
      <p:ext uri="{BB962C8B-B14F-4D97-AF65-F5344CB8AC3E}">
        <p14:creationId xmlns:p14="http://schemas.microsoft.com/office/powerpoint/2010/main" val="46421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t>Non-Core Packages</a:t>
            </a:r>
          </a:p>
        </p:txBody>
      </p:sp>
      <p:sp>
        <p:nvSpPr>
          <p:cNvPr id="3" name="Content Placeholder 2"/>
          <p:cNvSpPr>
            <a:spLocks noGrp="1"/>
          </p:cNvSpPr>
          <p:nvPr>
            <p:ph idx="1"/>
          </p:nvPr>
        </p:nvSpPr>
        <p:spPr/>
        <p:txBody>
          <a:bodyPr>
            <a:normAutofit/>
          </a:bodyPr>
          <a:lstStyle/>
          <a:p>
            <a:r>
              <a:rPr lang="en-US" sz="3200" dirty="0"/>
              <a:t>Flutter comes with many packages by default. These are called Core Packages and you don’t need to declare any kind of external dependency to use them</a:t>
            </a:r>
            <a:endParaRPr lang="en-PH" sz="3200" dirty="0"/>
          </a:p>
        </p:txBody>
      </p:sp>
    </p:spTree>
    <p:extLst>
      <p:ext uri="{BB962C8B-B14F-4D97-AF65-F5344CB8AC3E}">
        <p14:creationId xmlns:p14="http://schemas.microsoft.com/office/powerpoint/2010/main" val="873661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522907"/>
            <a:ext cx="10058400" cy="1450757"/>
          </a:xfrm>
        </p:spPr>
        <p:txBody>
          <a:bodyPr/>
          <a:lstStyle/>
          <a:p>
            <a:pPr algn="ctr"/>
            <a:r>
              <a:rPr lang="en-PH" b="1" dirty="0"/>
              <a:t>Flutter </a:t>
            </a:r>
            <a:r>
              <a:rPr lang="en-PH" b="1" dirty="0" smtClean="0"/>
              <a:t>Boilerplate Code</a:t>
            </a:r>
            <a:endParaRPr lang="en-PH" b="1" dirty="0"/>
          </a:p>
        </p:txBody>
      </p:sp>
    </p:spTree>
    <p:extLst>
      <p:ext uri="{BB962C8B-B14F-4D97-AF65-F5344CB8AC3E}">
        <p14:creationId xmlns:p14="http://schemas.microsoft.com/office/powerpoint/2010/main" val="29440402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Flutter</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800" dirty="0"/>
              <a:t>Flutter is not a language (like JavaScript, for example). Flutter uses Dart for its language. </a:t>
            </a:r>
          </a:p>
          <a:p>
            <a:pPr>
              <a:buFont typeface="Wingdings" panose="05000000000000000000" pitchFamily="2" charset="2"/>
              <a:buChar char="Ø"/>
            </a:pPr>
            <a:r>
              <a:rPr lang="en-US" sz="2800" dirty="0"/>
              <a:t>Flutter is Google’s mobile SDK / UI framework that enables developers to build native apps that run on Android and iOS devices. Developers write code in a single codebase that works on both platforms.</a:t>
            </a:r>
            <a:endParaRPr lang="en-PH" sz="2800" dirty="0"/>
          </a:p>
        </p:txBody>
      </p:sp>
    </p:spTree>
    <p:extLst>
      <p:ext uri="{BB962C8B-B14F-4D97-AF65-F5344CB8AC3E}">
        <p14:creationId xmlns:p14="http://schemas.microsoft.com/office/powerpoint/2010/main" val="637607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a:p>
        </p:txBody>
      </p:sp>
      <p:pic>
        <p:nvPicPr>
          <p:cNvPr id="4" name="Picture 3"/>
          <p:cNvPicPr>
            <a:picLocks noChangeAspect="1"/>
          </p:cNvPicPr>
          <p:nvPr/>
        </p:nvPicPr>
        <p:blipFill>
          <a:blip r:embed="rId2"/>
          <a:stretch>
            <a:fillRect/>
          </a:stretch>
        </p:blipFill>
        <p:spPr>
          <a:xfrm>
            <a:off x="1097280" y="0"/>
            <a:ext cx="11094720" cy="6858000"/>
          </a:xfrm>
          <a:prstGeom prst="rect">
            <a:avLst/>
          </a:prstGeom>
        </p:spPr>
      </p:pic>
    </p:spTree>
    <p:extLst>
      <p:ext uri="{BB962C8B-B14F-4D97-AF65-F5344CB8AC3E}">
        <p14:creationId xmlns:p14="http://schemas.microsoft.com/office/powerpoint/2010/main" val="1399374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make Flutter  apps?</a:t>
            </a:r>
            <a:endParaRPr lang="en-PH" dirty="0"/>
          </a:p>
        </p:txBody>
      </p:sp>
      <p:pic>
        <p:nvPicPr>
          <p:cNvPr id="4" name="Content Placeholder 3"/>
          <p:cNvPicPr>
            <a:picLocks noGrp="1" noChangeAspect="1"/>
          </p:cNvPicPr>
          <p:nvPr>
            <p:ph idx="1"/>
          </p:nvPr>
        </p:nvPicPr>
        <p:blipFill>
          <a:blip r:embed="rId2"/>
          <a:stretch>
            <a:fillRect/>
          </a:stretch>
        </p:blipFill>
        <p:spPr>
          <a:xfrm>
            <a:off x="1236100" y="1690688"/>
            <a:ext cx="9401419" cy="4351338"/>
          </a:xfrm>
          <a:prstGeom prst="rect">
            <a:avLst/>
          </a:prstGeom>
        </p:spPr>
      </p:pic>
    </p:spTree>
    <p:extLst>
      <p:ext uri="{BB962C8B-B14F-4D97-AF65-F5344CB8AC3E}">
        <p14:creationId xmlns:p14="http://schemas.microsoft.com/office/powerpoint/2010/main" val="3892027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Widgets</a:t>
            </a:r>
          </a:p>
        </p:txBody>
      </p:sp>
      <p:sp>
        <p:nvSpPr>
          <p:cNvPr id="3" name="Content Placeholder 2"/>
          <p:cNvSpPr>
            <a:spLocks noGrp="1"/>
          </p:cNvSpPr>
          <p:nvPr>
            <p:ph idx="1"/>
          </p:nvPr>
        </p:nvSpPr>
        <p:spPr>
          <a:xfrm>
            <a:off x="1308846" y="1825625"/>
            <a:ext cx="5553771" cy="4351338"/>
          </a:xfrm>
        </p:spPr>
        <p:txBody>
          <a:bodyPr>
            <a:normAutofit/>
          </a:bodyPr>
          <a:lstStyle/>
          <a:p>
            <a:r>
              <a:rPr lang="en-US" sz="2800" dirty="0"/>
              <a:t>Widgets are the Building Blocks of your UI. Whenever we build a user interface in Flutter, it is composed of Widgets. Putting your widgets together is called Composition. Think of a user interface as a jigsaw. Each widget is a piece of the puzzle:</a:t>
            </a:r>
          </a:p>
        </p:txBody>
      </p:sp>
      <p:pic>
        <p:nvPicPr>
          <p:cNvPr id="4" name="Picture 3"/>
          <p:cNvPicPr>
            <a:picLocks noChangeAspect="1"/>
          </p:cNvPicPr>
          <p:nvPr/>
        </p:nvPicPr>
        <p:blipFill>
          <a:blip r:embed="rId2"/>
          <a:stretch>
            <a:fillRect/>
          </a:stretch>
        </p:blipFill>
        <p:spPr>
          <a:xfrm>
            <a:off x="7544066" y="1825625"/>
            <a:ext cx="4266667" cy="3542857"/>
          </a:xfrm>
          <a:prstGeom prst="rect">
            <a:avLst/>
          </a:prstGeom>
        </p:spPr>
      </p:pic>
    </p:spTree>
    <p:extLst>
      <p:ext uri="{BB962C8B-B14F-4D97-AF65-F5344CB8AC3E}">
        <p14:creationId xmlns:p14="http://schemas.microsoft.com/office/powerpoint/2010/main" val="3725032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172000" y="1243044"/>
            <a:ext cx="10250086" cy="4593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1954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Widget Tree</a:t>
            </a:r>
          </a:p>
        </p:txBody>
      </p:sp>
      <p:sp>
        <p:nvSpPr>
          <p:cNvPr id="3" name="Content Placeholder 2"/>
          <p:cNvSpPr>
            <a:spLocks noGrp="1"/>
          </p:cNvSpPr>
          <p:nvPr>
            <p:ph idx="1"/>
          </p:nvPr>
        </p:nvSpPr>
        <p:spPr/>
        <p:txBody>
          <a:bodyPr/>
          <a:lstStyle/>
          <a:p>
            <a:r>
              <a:rPr lang="en-US" dirty="0"/>
              <a:t>Unlike a Jigsaw, a widget can contain other widgets, in a tree structure, a hierarchy. This is often called a Widget Tree.</a:t>
            </a:r>
          </a:p>
        </p:txBody>
      </p:sp>
      <p:pic>
        <p:nvPicPr>
          <p:cNvPr id="4" name="Picture 3"/>
          <p:cNvPicPr>
            <a:picLocks noChangeAspect="1"/>
          </p:cNvPicPr>
          <p:nvPr/>
        </p:nvPicPr>
        <p:blipFill>
          <a:blip r:embed="rId2"/>
          <a:stretch>
            <a:fillRect/>
          </a:stretch>
        </p:blipFill>
        <p:spPr>
          <a:xfrm>
            <a:off x="3216563" y="2811174"/>
            <a:ext cx="6398492" cy="3537628"/>
          </a:xfrm>
          <a:prstGeom prst="rect">
            <a:avLst/>
          </a:prstGeom>
        </p:spPr>
      </p:pic>
    </p:spTree>
    <p:extLst>
      <p:ext uri="{BB962C8B-B14F-4D97-AF65-F5344CB8AC3E}">
        <p14:creationId xmlns:p14="http://schemas.microsoft.com/office/powerpoint/2010/main" val="3219626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8"/>
          <p:cNvSpPr/>
          <p:nvPr/>
        </p:nvSpPr>
        <p:spPr>
          <a:xfrm>
            <a:off x="3646800" y="1543400"/>
            <a:ext cx="4898400" cy="4990400"/>
          </a:xfrm>
          <a:prstGeom prst="rect">
            <a:avLst/>
          </a:prstGeom>
          <a:solidFill>
            <a:schemeClr val="accent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38" name="Google Shape;438;p48"/>
          <p:cNvSpPr txBox="1">
            <a:spLocks noGrp="1"/>
          </p:cNvSpPr>
          <p:nvPr>
            <p:ph type="title"/>
          </p:nvPr>
        </p:nvSpPr>
        <p:spPr>
          <a:xfrm>
            <a:off x="1095653" y="-38583"/>
            <a:ext cx="11360800" cy="763600"/>
          </a:xfrm>
          <a:prstGeom prst="rect">
            <a:avLst/>
          </a:prstGeom>
        </p:spPr>
        <p:txBody>
          <a:bodyPr spcFirstLastPara="1" vert="horz" wrap="square" lIns="121900" tIns="121900" rIns="121900" bIns="121900" rtlCol="0" anchor="t" anchorCtr="0">
            <a:noAutofit/>
          </a:bodyPr>
          <a:lstStyle/>
          <a:p>
            <a:r>
              <a:rPr lang="en" b="1" dirty="0"/>
              <a:t>Everything is a Widget</a:t>
            </a:r>
            <a:endParaRPr b="1" dirty="0"/>
          </a:p>
        </p:txBody>
      </p:sp>
      <p:sp>
        <p:nvSpPr>
          <p:cNvPr id="439" name="Google Shape;439;p48"/>
          <p:cNvSpPr txBox="1"/>
          <p:nvPr/>
        </p:nvSpPr>
        <p:spPr>
          <a:xfrm>
            <a:off x="5204580" y="787966"/>
            <a:ext cx="2158400" cy="530400"/>
          </a:xfrm>
          <a:prstGeom prst="rect">
            <a:avLst/>
          </a:prstGeom>
          <a:noFill/>
          <a:ln>
            <a:noFill/>
          </a:ln>
        </p:spPr>
        <p:txBody>
          <a:bodyPr spcFirstLastPara="1" wrap="square" lIns="121900" tIns="121900" rIns="121900" bIns="121900" anchor="t" anchorCtr="0">
            <a:noAutofit/>
          </a:bodyPr>
          <a:lstStyle/>
          <a:p>
            <a:pPr algn="ctr"/>
            <a:r>
              <a:rPr lang="en" sz="2400" b="1" dirty="0">
                <a:solidFill>
                  <a:srgbClr val="1C4587"/>
                </a:solidFill>
              </a:rPr>
              <a:t>App Widget</a:t>
            </a:r>
            <a:endParaRPr sz="2400" b="1" dirty="0">
              <a:solidFill>
                <a:srgbClr val="1C4587"/>
              </a:solidFill>
            </a:endParaRPr>
          </a:p>
        </p:txBody>
      </p:sp>
      <p:sp>
        <p:nvSpPr>
          <p:cNvPr id="440" name="Google Shape;440;p48"/>
          <p:cNvSpPr/>
          <p:nvPr/>
        </p:nvSpPr>
        <p:spPr>
          <a:xfrm>
            <a:off x="4179133" y="2349667"/>
            <a:ext cx="3857600" cy="37200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1" name="Google Shape;441;p48"/>
          <p:cNvSpPr txBox="1"/>
          <p:nvPr/>
        </p:nvSpPr>
        <p:spPr>
          <a:xfrm>
            <a:off x="5034251" y="1819267"/>
            <a:ext cx="2158400" cy="530400"/>
          </a:xfrm>
          <a:prstGeom prst="rect">
            <a:avLst/>
          </a:prstGeom>
          <a:noFill/>
          <a:ln>
            <a:noFill/>
          </a:ln>
        </p:spPr>
        <p:txBody>
          <a:bodyPr spcFirstLastPara="1" wrap="square" lIns="121900" tIns="121900" rIns="121900" bIns="121900" anchor="t" anchorCtr="0">
            <a:noAutofit/>
          </a:bodyPr>
          <a:lstStyle/>
          <a:p>
            <a:pPr algn="ctr"/>
            <a:r>
              <a:rPr lang="en" sz="2400" b="1">
                <a:solidFill>
                  <a:srgbClr val="FFFFFF"/>
                </a:solidFill>
              </a:rPr>
              <a:t>Material Widget</a:t>
            </a:r>
            <a:endParaRPr sz="2400" b="1">
              <a:solidFill>
                <a:srgbClr val="FFFFFF"/>
              </a:solidFill>
            </a:endParaRPr>
          </a:p>
        </p:txBody>
      </p:sp>
      <p:sp>
        <p:nvSpPr>
          <p:cNvPr id="442" name="Google Shape;442;p48"/>
          <p:cNvSpPr/>
          <p:nvPr/>
        </p:nvSpPr>
        <p:spPr>
          <a:xfrm>
            <a:off x="4540933" y="2885467"/>
            <a:ext cx="3134000" cy="2770800"/>
          </a:xfrm>
          <a:prstGeom prst="rect">
            <a:avLst/>
          </a:prstGeom>
          <a:solidFill>
            <a:srgbClr val="6FA8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3" name="Google Shape;443;p48"/>
          <p:cNvSpPr txBox="1"/>
          <p:nvPr/>
        </p:nvSpPr>
        <p:spPr>
          <a:xfrm>
            <a:off x="5034251" y="2349667"/>
            <a:ext cx="2158400" cy="530400"/>
          </a:xfrm>
          <a:prstGeom prst="rect">
            <a:avLst/>
          </a:prstGeom>
          <a:noFill/>
          <a:ln>
            <a:noFill/>
          </a:ln>
        </p:spPr>
        <p:txBody>
          <a:bodyPr spcFirstLastPara="1" wrap="square" lIns="121900" tIns="121900" rIns="121900" bIns="121900" anchor="t" anchorCtr="0">
            <a:noAutofit/>
          </a:bodyPr>
          <a:lstStyle/>
          <a:p>
            <a:pPr>
              <a:lnSpc>
                <a:spcPct val="150000"/>
              </a:lnSpc>
            </a:pPr>
            <a:r>
              <a:rPr lang="en" sz="2400" b="1">
                <a:solidFill>
                  <a:srgbClr val="FFFFFF"/>
                </a:solidFill>
              </a:rPr>
              <a:t>Scaffold Widget</a:t>
            </a:r>
            <a:endParaRPr sz="2400" b="1">
              <a:solidFill>
                <a:srgbClr val="FFFFFF"/>
              </a:solidFill>
            </a:endParaRPr>
          </a:p>
        </p:txBody>
      </p:sp>
      <p:sp>
        <p:nvSpPr>
          <p:cNvPr id="444" name="Google Shape;444;p48"/>
          <p:cNvSpPr/>
          <p:nvPr/>
        </p:nvSpPr>
        <p:spPr>
          <a:xfrm>
            <a:off x="6167716" y="3462316"/>
            <a:ext cx="1362400" cy="530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lnSpc>
                <a:spcPct val="150000"/>
              </a:lnSpc>
            </a:pPr>
            <a:r>
              <a:rPr lang="en" sz="1733" b="1">
                <a:solidFill>
                  <a:srgbClr val="FFFFFF"/>
                </a:solidFill>
              </a:rPr>
              <a:t>Column</a:t>
            </a:r>
            <a:endParaRPr sz="1733" b="1">
              <a:solidFill>
                <a:srgbClr val="FFFFFF"/>
              </a:solidFill>
            </a:endParaRPr>
          </a:p>
        </p:txBody>
      </p:sp>
      <p:sp>
        <p:nvSpPr>
          <p:cNvPr id="445" name="Google Shape;445;p48"/>
          <p:cNvSpPr/>
          <p:nvPr/>
        </p:nvSpPr>
        <p:spPr>
          <a:xfrm>
            <a:off x="6184500" y="4370433"/>
            <a:ext cx="1362400" cy="530400"/>
          </a:xfrm>
          <a:prstGeom prst="rect">
            <a:avLst/>
          </a:prstGeom>
          <a:solidFill>
            <a:srgbClr val="FF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b="1">
                <a:solidFill>
                  <a:srgbClr val="FFFFFF"/>
                </a:solidFill>
              </a:rPr>
              <a:t>Container</a:t>
            </a:r>
            <a:endParaRPr sz="1733" b="1">
              <a:solidFill>
                <a:srgbClr val="FFFFFF"/>
              </a:solidFill>
            </a:endParaRPr>
          </a:p>
        </p:txBody>
      </p:sp>
      <p:sp>
        <p:nvSpPr>
          <p:cNvPr id="446" name="Google Shape;446;p48"/>
          <p:cNvSpPr/>
          <p:nvPr/>
        </p:nvSpPr>
        <p:spPr>
          <a:xfrm>
            <a:off x="4660500" y="3468600"/>
            <a:ext cx="1362400" cy="530400"/>
          </a:xfrm>
          <a:prstGeom prst="rect">
            <a:avLst/>
          </a:prstGeom>
          <a:solidFill>
            <a:srgbClr val="A64D7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b="1">
                <a:solidFill>
                  <a:srgbClr val="FFFFFF"/>
                </a:solidFill>
              </a:rPr>
              <a:t>Text</a:t>
            </a:r>
            <a:endParaRPr sz="1733" b="1">
              <a:solidFill>
                <a:srgbClr val="FFFFFF"/>
              </a:solidFill>
            </a:endParaRPr>
          </a:p>
        </p:txBody>
      </p:sp>
      <p:sp>
        <p:nvSpPr>
          <p:cNvPr id="447" name="Google Shape;447;p48"/>
          <p:cNvSpPr/>
          <p:nvPr/>
        </p:nvSpPr>
        <p:spPr>
          <a:xfrm>
            <a:off x="4660500" y="4370433"/>
            <a:ext cx="1362400" cy="530400"/>
          </a:xfrm>
          <a:prstGeom prst="rect">
            <a:avLst/>
          </a:prstGeom>
          <a:solidFill>
            <a:srgbClr val="E6913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733" b="1">
                <a:solidFill>
                  <a:srgbClr val="FFFFFF"/>
                </a:solidFill>
              </a:rPr>
              <a:t>Button</a:t>
            </a:r>
            <a:endParaRPr sz="1733" b="1">
              <a:solidFill>
                <a:srgbClr val="FFFFFF"/>
              </a:solidFill>
            </a:endParaRPr>
          </a:p>
        </p:txBody>
      </p:sp>
      <p:sp>
        <p:nvSpPr>
          <p:cNvPr id="448" name="Google Shape;448;p48"/>
          <p:cNvSpPr/>
          <p:nvPr/>
        </p:nvSpPr>
        <p:spPr>
          <a:xfrm>
            <a:off x="3225575" y="1441133"/>
            <a:ext cx="244800" cy="4990400"/>
          </a:xfrm>
          <a:prstGeom prst="downArrow">
            <a:avLst>
              <a:gd name="adj1" fmla="val 50000"/>
              <a:gd name="adj2" fmla="val 50000"/>
            </a:avLst>
          </a:prstGeom>
          <a:solidFill>
            <a:srgbClr val="CC0000"/>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449" name="Google Shape;449;p48"/>
          <p:cNvSpPr txBox="1"/>
          <p:nvPr/>
        </p:nvSpPr>
        <p:spPr>
          <a:xfrm>
            <a:off x="883575" y="3895867"/>
            <a:ext cx="2342000" cy="627600"/>
          </a:xfrm>
          <a:prstGeom prst="rect">
            <a:avLst/>
          </a:prstGeom>
          <a:noFill/>
          <a:ln>
            <a:noFill/>
          </a:ln>
        </p:spPr>
        <p:txBody>
          <a:bodyPr spcFirstLastPara="1" wrap="square" lIns="121900" tIns="121900" rIns="121900" bIns="121900" anchor="t" anchorCtr="0">
            <a:noAutofit/>
          </a:bodyPr>
          <a:lstStyle/>
          <a:p>
            <a:pPr algn="ctr"/>
            <a:r>
              <a:rPr lang="en" sz="2400" b="1" dirty="0"/>
              <a:t>Render Tree</a:t>
            </a:r>
            <a:endParaRPr sz="2400" b="1" dirty="0"/>
          </a:p>
        </p:txBody>
      </p:sp>
    </p:spTree>
    <p:extLst>
      <p:ext uri="{BB962C8B-B14F-4D97-AF65-F5344CB8AC3E}">
        <p14:creationId xmlns:p14="http://schemas.microsoft.com/office/powerpoint/2010/main" val="4145693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49"/>
          <p:cNvPicPr preferRelativeResize="0"/>
          <p:nvPr/>
        </p:nvPicPr>
        <p:blipFill>
          <a:blip r:embed="rId3">
            <a:alphaModFix/>
          </a:blip>
          <a:stretch>
            <a:fillRect/>
          </a:stretch>
        </p:blipFill>
        <p:spPr>
          <a:xfrm>
            <a:off x="1147482" y="467993"/>
            <a:ext cx="10920652" cy="5094633"/>
          </a:xfrm>
          <a:prstGeom prst="rect">
            <a:avLst/>
          </a:prstGeom>
          <a:noFill/>
          <a:ln>
            <a:noFill/>
          </a:ln>
        </p:spPr>
      </p:pic>
      <p:sp>
        <p:nvSpPr>
          <p:cNvPr id="455" name="Google Shape;455;p49"/>
          <p:cNvSpPr txBox="1"/>
          <p:nvPr/>
        </p:nvSpPr>
        <p:spPr>
          <a:xfrm>
            <a:off x="4061564" y="5562626"/>
            <a:ext cx="6597471" cy="1141200"/>
          </a:xfrm>
          <a:prstGeom prst="rect">
            <a:avLst/>
          </a:prstGeom>
          <a:noFill/>
          <a:ln>
            <a:noFill/>
          </a:ln>
        </p:spPr>
        <p:txBody>
          <a:bodyPr spcFirstLastPara="1" wrap="square" lIns="121900" tIns="121900" rIns="121900" bIns="121900" anchor="t" anchorCtr="0">
            <a:noAutofit/>
          </a:bodyPr>
          <a:lstStyle/>
          <a:p>
            <a:r>
              <a:rPr lang="en" sz="2400" u="sng" dirty="0">
                <a:solidFill>
                  <a:schemeClr val="hlink"/>
                </a:solidFill>
                <a:hlinkClick r:id="rId4"/>
              </a:rPr>
              <a:t>https://flutter.io/widgets/widgetindex/</a:t>
            </a:r>
            <a:endParaRPr sz="2400" dirty="0"/>
          </a:p>
        </p:txBody>
      </p:sp>
    </p:spTree>
    <p:extLst>
      <p:ext uri="{BB962C8B-B14F-4D97-AF65-F5344CB8AC3E}">
        <p14:creationId xmlns:p14="http://schemas.microsoft.com/office/powerpoint/2010/main" val="930902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0"/>
          <p:cNvSpPr txBox="1"/>
          <p:nvPr/>
        </p:nvSpPr>
        <p:spPr>
          <a:xfrm>
            <a:off x="4052600" y="5716800"/>
            <a:ext cx="6409212" cy="1141200"/>
          </a:xfrm>
          <a:prstGeom prst="rect">
            <a:avLst/>
          </a:prstGeom>
          <a:noFill/>
          <a:ln>
            <a:noFill/>
          </a:ln>
        </p:spPr>
        <p:txBody>
          <a:bodyPr spcFirstLastPara="1" wrap="square" lIns="121900" tIns="121900" rIns="121900" bIns="121900" anchor="t" anchorCtr="0">
            <a:noAutofit/>
          </a:bodyPr>
          <a:lstStyle/>
          <a:p>
            <a:r>
              <a:rPr lang="en" sz="2400" u="sng" dirty="0">
                <a:solidFill>
                  <a:schemeClr val="hlink"/>
                </a:solidFill>
                <a:hlinkClick r:id="rId3"/>
              </a:rPr>
              <a:t>https://flutter.io/widgets/widgetindex/</a:t>
            </a:r>
            <a:endParaRPr sz="2400" dirty="0"/>
          </a:p>
        </p:txBody>
      </p:sp>
      <p:pic>
        <p:nvPicPr>
          <p:cNvPr id="461" name="Google Shape;461;p50"/>
          <p:cNvPicPr preferRelativeResize="0"/>
          <p:nvPr/>
        </p:nvPicPr>
        <p:blipFill>
          <a:blip r:embed="rId4">
            <a:alphaModFix/>
          </a:blip>
          <a:stretch>
            <a:fillRect/>
          </a:stretch>
        </p:blipFill>
        <p:spPr>
          <a:xfrm>
            <a:off x="1180742" y="246835"/>
            <a:ext cx="10816629" cy="5310400"/>
          </a:xfrm>
          <a:prstGeom prst="rect">
            <a:avLst/>
          </a:prstGeom>
          <a:noFill/>
          <a:ln>
            <a:noFill/>
          </a:ln>
        </p:spPr>
      </p:pic>
    </p:spTree>
    <p:extLst>
      <p:ext uri="{BB962C8B-B14F-4D97-AF65-F5344CB8AC3E}">
        <p14:creationId xmlns:p14="http://schemas.microsoft.com/office/powerpoint/2010/main" val="1074067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1"/>
          <p:cNvSpPr txBox="1"/>
          <p:nvPr/>
        </p:nvSpPr>
        <p:spPr>
          <a:xfrm>
            <a:off x="9182400" y="2948064"/>
            <a:ext cx="2570329" cy="1141200"/>
          </a:xfrm>
          <a:prstGeom prst="rect">
            <a:avLst/>
          </a:prstGeom>
          <a:noFill/>
          <a:ln>
            <a:noFill/>
          </a:ln>
        </p:spPr>
        <p:txBody>
          <a:bodyPr spcFirstLastPara="1" wrap="square" lIns="121900" tIns="121900" rIns="121900" bIns="121900" anchor="t" anchorCtr="0">
            <a:noAutofit/>
          </a:bodyPr>
          <a:lstStyle/>
          <a:p>
            <a:r>
              <a:rPr lang="en" sz="2400" u="sng" dirty="0">
                <a:solidFill>
                  <a:schemeClr val="hlink"/>
                </a:solidFill>
                <a:hlinkClick r:id="rId3"/>
              </a:rPr>
              <a:t>https://flutter.io/widgets/</a:t>
            </a:r>
            <a:endParaRPr sz="2400" dirty="0"/>
          </a:p>
        </p:txBody>
      </p:sp>
      <p:pic>
        <p:nvPicPr>
          <p:cNvPr id="467" name="Google Shape;467;p51"/>
          <p:cNvPicPr preferRelativeResize="0"/>
          <p:nvPr/>
        </p:nvPicPr>
        <p:blipFill>
          <a:blip r:embed="rId4">
            <a:alphaModFix/>
          </a:blip>
          <a:stretch>
            <a:fillRect/>
          </a:stretch>
        </p:blipFill>
        <p:spPr>
          <a:xfrm>
            <a:off x="1192108" y="91011"/>
            <a:ext cx="7884500" cy="6211178"/>
          </a:xfrm>
          <a:prstGeom prst="rect">
            <a:avLst/>
          </a:prstGeom>
          <a:noFill/>
          <a:ln>
            <a:noFill/>
          </a:ln>
        </p:spPr>
      </p:pic>
    </p:spTree>
    <p:extLst>
      <p:ext uri="{BB962C8B-B14F-4D97-AF65-F5344CB8AC3E}">
        <p14:creationId xmlns:p14="http://schemas.microsoft.com/office/powerpoint/2010/main" val="28293181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7"/>
          <p:cNvSpPr txBox="1">
            <a:spLocks noGrp="1"/>
          </p:cNvSpPr>
          <p:nvPr>
            <p:ph type="title"/>
          </p:nvPr>
        </p:nvSpPr>
        <p:spPr>
          <a:xfrm>
            <a:off x="1321035" y="279602"/>
            <a:ext cx="11360800" cy="763600"/>
          </a:xfrm>
          <a:prstGeom prst="rect">
            <a:avLst/>
          </a:prstGeom>
        </p:spPr>
        <p:txBody>
          <a:bodyPr spcFirstLastPara="1" vert="horz" wrap="square" lIns="121900" tIns="121900" rIns="121900" bIns="121900" rtlCol="0" anchor="t" anchorCtr="0">
            <a:noAutofit/>
          </a:bodyPr>
          <a:lstStyle/>
          <a:p>
            <a:pPr>
              <a:buClr>
                <a:schemeClr val="dk1"/>
              </a:buClr>
              <a:buSzPts val="1100"/>
            </a:pPr>
            <a:r>
              <a:rPr lang="en" b="1" dirty="0"/>
              <a:t>Great looking and fast Widgets</a:t>
            </a:r>
            <a:endParaRPr b="1" dirty="0"/>
          </a:p>
          <a:p>
            <a:pPr>
              <a:buClr>
                <a:schemeClr val="dk1"/>
              </a:buClr>
              <a:buSzPts val="1100"/>
            </a:pPr>
            <a:endParaRPr b="1" dirty="0"/>
          </a:p>
          <a:p>
            <a:endParaRPr b="1" dirty="0"/>
          </a:p>
        </p:txBody>
      </p:sp>
      <p:pic>
        <p:nvPicPr>
          <p:cNvPr id="521" name="Google Shape;521;p57"/>
          <p:cNvPicPr preferRelativeResize="0"/>
          <p:nvPr/>
        </p:nvPicPr>
        <p:blipFill>
          <a:blip r:embed="rId3">
            <a:alphaModFix/>
          </a:blip>
          <a:stretch>
            <a:fillRect/>
          </a:stretch>
        </p:blipFill>
        <p:spPr>
          <a:xfrm>
            <a:off x="1844296" y="1361046"/>
            <a:ext cx="2562300" cy="4569456"/>
          </a:xfrm>
          <a:prstGeom prst="rect">
            <a:avLst/>
          </a:prstGeom>
          <a:noFill/>
          <a:ln>
            <a:noFill/>
          </a:ln>
        </p:spPr>
      </p:pic>
      <p:pic>
        <p:nvPicPr>
          <p:cNvPr id="522" name="Google Shape;522;p57"/>
          <p:cNvPicPr preferRelativeResize="0"/>
          <p:nvPr/>
        </p:nvPicPr>
        <p:blipFill>
          <a:blip r:embed="rId4">
            <a:alphaModFix/>
          </a:blip>
          <a:stretch>
            <a:fillRect/>
          </a:stretch>
        </p:blipFill>
        <p:spPr>
          <a:xfrm>
            <a:off x="8570780" y="1361046"/>
            <a:ext cx="2847033" cy="4555253"/>
          </a:xfrm>
          <a:prstGeom prst="rect">
            <a:avLst/>
          </a:prstGeom>
          <a:noFill/>
          <a:ln>
            <a:noFill/>
          </a:ln>
        </p:spPr>
      </p:pic>
      <p:pic>
        <p:nvPicPr>
          <p:cNvPr id="523" name="Google Shape;523;p57"/>
          <p:cNvPicPr preferRelativeResize="0"/>
          <p:nvPr/>
        </p:nvPicPr>
        <p:blipFill>
          <a:blip r:embed="rId5">
            <a:alphaModFix/>
          </a:blip>
          <a:stretch>
            <a:fillRect/>
          </a:stretch>
        </p:blipFill>
        <p:spPr>
          <a:xfrm>
            <a:off x="4845649" y="1361046"/>
            <a:ext cx="2847025" cy="4555232"/>
          </a:xfrm>
          <a:prstGeom prst="rect">
            <a:avLst/>
          </a:prstGeom>
          <a:noFill/>
          <a:ln w="9525" cap="flat" cmpd="sng">
            <a:solidFill>
              <a:srgbClr val="666666"/>
            </a:solidFill>
            <a:prstDash val="solid"/>
            <a:round/>
            <a:headEnd type="none" w="sm" len="sm"/>
            <a:tailEnd type="none" w="sm" len="sm"/>
          </a:ln>
        </p:spPr>
      </p:pic>
    </p:spTree>
    <p:extLst>
      <p:ext uri="{BB962C8B-B14F-4D97-AF65-F5344CB8AC3E}">
        <p14:creationId xmlns:p14="http://schemas.microsoft.com/office/powerpoint/2010/main" val="95621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Benefits of Using Flutter Apps Dev</a:t>
            </a:r>
          </a:p>
        </p:txBody>
      </p:sp>
      <p:sp>
        <p:nvSpPr>
          <p:cNvPr id="3" name="Content Placeholder 2"/>
          <p:cNvSpPr>
            <a:spLocks noGrp="1"/>
          </p:cNvSpPr>
          <p:nvPr>
            <p:ph idx="1"/>
          </p:nvPr>
        </p:nvSpPr>
        <p:spPr/>
        <p:txBody>
          <a:bodyPr>
            <a:normAutofit/>
          </a:bodyPr>
          <a:lstStyle/>
          <a:p>
            <a:r>
              <a:rPr lang="en-US" sz="2800" b="1" dirty="0"/>
              <a:t>High Productivity</a:t>
            </a:r>
          </a:p>
          <a:p>
            <a:endParaRPr lang="en-US" sz="2800" b="1" dirty="0"/>
          </a:p>
          <a:p>
            <a:pPr lvl="1">
              <a:buFont typeface="Wingdings" panose="05000000000000000000" pitchFamily="2" charset="2"/>
              <a:buChar char="Ø"/>
            </a:pPr>
            <a:r>
              <a:rPr lang="en-US" sz="2800" dirty="0"/>
              <a:t>Flutter was written for high productivity, to get apps out fast.</a:t>
            </a:r>
          </a:p>
          <a:p>
            <a:pPr lvl="1">
              <a:buFont typeface="Wingdings" panose="05000000000000000000" pitchFamily="2" charset="2"/>
              <a:buChar char="Ø"/>
            </a:pPr>
            <a:r>
              <a:rPr lang="en-US" sz="2800" dirty="0"/>
              <a:t>You can change your code and hot reload the </a:t>
            </a:r>
            <a:r>
              <a:rPr lang="en-US" sz="2800" dirty="0" err="1"/>
              <a:t>changes,without</a:t>
            </a:r>
            <a:r>
              <a:rPr lang="en-US" sz="2800" dirty="0"/>
              <a:t> any kind of delay.</a:t>
            </a:r>
          </a:p>
          <a:p>
            <a:pPr lvl="1">
              <a:buFont typeface="Wingdings" panose="05000000000000000000" pitchFamily="2" charset="2"/>
              <a:buChar char="Ø"/>
            </a:pPr>
            <a:r>
              <a:rPr lang="en-US" sz="2800" dirty="0"/>
              <a:t>Flutter includes the UI Widgets you need.</a:t>
            </a:r>
          </a:p>
          <a:p>
            <a:pPr lvl="1">
              <a:buFont typeface="Wingdings" panose="05000000000000000000" pitchFamily="2" charset="2"/>
              <a:buChar char="Ø"/>
            </a:pPr>
            <a:r>
              <a:rPr lang="en-US" sz="2800" dirty="0"/>
              <a:t>Flutter works with most IDEs.</a:t>
            </a:r>
            <a:endParaRPr lang="en-PH" sz="2800" dirty="0"/>
          </a:p>
        </p:txBody>
      </p:sp>
    </p:spTree>
    <p:extLst>
      <p:ext uri="{BB962C8B-B14F-4D97-AF65-F5344CB8AC3E}">
        <p14:creationId xmlns:p14="http://schemas.microsoft.com/office/powerpoint/2010/main" val="36755628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905" y="2406657"/>
            <a:ext cx="10058400" cy="1450757"/>
          </a:xfrm>
        </p:spPr>
        <p:txBody>
          <a:bodyPr/>
          <a:lstStyle/>
          <a:p>
            <a:pPr algn="ctr"/>
            <a:r>
              <a:rPr lang="en-US" b="1" dirty="0" smtClean="0"/>
              <a:t>Creating the real </a:t>
            </a:r>
            <a:r>
              <a:rPr lang="en-US" b="1" dirty="0" smtClean="0">
                <a:solidFill>
                  <a:srgbClr val="FF0000"/>
                </a:solidFill>
              </a:rPr>
              <a:t>HELLOWORLD</a:t>
            </a:r>
            <a:r>
              <a:rPr lang="en-US" b="1" dirty="0" smtClean="0"/>
              <a:t> app</a:t>
            </a:r>
            <a:endParaRPr lang="en-US" b="1" dirty="0"/>
          </a:p>
        </p:txBody>
      </p:sp>
    </p:spTree>
    <p:extLst>
      <p:ext uri="{BB962C8B-B14F-4D97-AF65-F5344CB8AC3E}">
        <p14:creationId xmlns:p14="http://schemas.microsoft.com/office/powerpoint/2010/main" val="3782237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Coding Steps </a:t>
            </a:r>
            <a:r>
              <a:rPr lang="en-US" b="1" dirty="0" err="1" smtClean="0">
                <a:solidFill>
                  <a:srgbClr val="FF0000"/>
                </a:solidFill>
              </a:rPr>
              <a:t>helloword</a:t>
            </a:r>
            <a:r>
              <a:rPr lang="en-US" b="1" dirty="0" smtClean="0"/>
              <a:t> app</a:t>
            </a:r>
            <a:endParaRPr lang="en-US" b="1" dirty="0"/>
          </a:p>
        </p:txBody>
      </p:sp>
      <p:sp>
        <p:nvSpPr>
          <p:cNvPr id="3" name="Content Placeholder 2"/>
          <p:cNvSpPr>
            <a:spLocks noGrp="1"/>
          </p:cNvSpPr>
          <p:nvPr>
            <p:ph idx="1"/>
          </p:nvPr>
        </p:nvSpPr>
        <p:spPr>
          <a:xfrm>
            <a:off x="1478070" y="1845734"/>
            <a:ext cx="9677609" cy="4023360"/>
          </a:xfrm>
        </p:spPr>
        <p:txBody>
          <a:bodyPr>
            <a:normAutofit fontScale="92500" lnSpcReduction="20000"/>
          </a:bodyPr>
          <a:lstStyle/>
          <a:p>
            <a:pPr marL="457200" indent="-457200">
              <a:buFont typeface="+mj-lt"/>
              <a:buAutoNum type="arabicPeriod"/>
            </a:pPr>
            <a:r>
              <a:rPr lang="en-US" sz="3600" dirty="0" smtClean="0"/>
              <a:t>Delete all template code</a:t>
            </a:r>
          </a:p>
          <a:p>
            <a:pPr marL="457200" indent="-457200">
              <a:buFont typeface="+mj-lt"/>
              <a:buAutoNum type="arabicPeriod"/>
            </a:pPr>
            <a:r>
              <a:rPr lang="en-US" sz="3600" dirty="0" smtClean="0"/>
              <a:t>Import library (</a:t>
            </a:r>
            <a:r>
              <a:rPr lang="en-US" sz="3600" b="1" dirty="0" err="1" smtClean="0"/>
              <a:t>widget.dart</a:t>
            </a:r>
            <a:r>
              <a:rPr lang="en-US" sz="3600" dirty="0" smtClean="0"/>
              <a:t>)</a:t>
            </a:r>
          </a:p>
          <a:p>
            <a:pPr marL="457200" indent="-457200">
              <a:buFont typeface="+mj-lt"/>
              <a:buAutoNum type="arabicPeriod"/>
            </a:pPr>
            <a:r>
              <a:rPr lang="en-US" sz="3600" dirty="0" smtClean="0"/>
              <a:t>Create </a:t>
            </a:r>
            <a:r>
              <a:rPr lang="en-US" sz="3600" b="1" dirty="0" smtClean="0"/>
              <a:t>main()</a:t>
            </a:r>
          </a:p>
          <a:p>
            <a:pPr marL="457200" indent="-457200">
              <a:buFont typeface="+mj-lt"/>
              <a:buAutoNum type="arabicPeriod"/>
            </a:pPr>
            <a:r>
              <a:rPr lang="en-US" sz="3600" dirty="0" smtClean="0"/>
              <a:t>Implement widgets</a:t>
            </a:r>
          </a:p>
          <a:p>
            <a:pPr marL="749808" lvl="1" indent="-457200">
              <a:buFont typeface="+mj-lt"/>
              <a:buAutoNum type="alphaLcPeriod"/>
            </a:pPr>
            <a:r>
              <a:rPr lang="en-US" sz="3200" dirty="0"/>
              <a:t>Center</a:t>
            </a:r>
          </a:p>
          <a:p>
            <a:pPr marL="749808" lvl="1" indent="-457200">
              <a:buFont typeface="+mj-lt"/>
              <a:buAutoNum type="alphaLcPeriod"/>
            </a:pPr>
            <a:r>
              <a:rPr lang="en-US" sz="3200" dirty="0"/>
              <a:t>Text</a:t>
            </a:r>
          </a:p>
          <a:p>
            <a:pPr marL="749808" lvl="1" indent="-457200">
              <a:buFont typeface="+mj-lt"/>
              <a:buAutoNum type="alphaLcPeriod"/>
            </a:pPr>
            <a:r>
              <a:rPr lang="en-US" sz="3200" dirty="0" err="1"/>
              <a:t>TextStyle</a:t>
            </a:r>
            <a:endParaRPr lang="en-US" sz="3200" dirty="0"/>
          </a:p>
          <a:p>
            <a:pPr marL="457200" indent="-457200">
              <a:buFont typeface="+mj-lt"/>
              <a:buAutoNum type="arabicPeriod"/>
            </a:pPr>
            <a:r>
              <a:rPr lang="en-US" sz="3600" dirty="0" smtClean="0"/>
              <a:t>Use </a:t>
            </a:r>
            <a:r>
              <a:rPr lang="en-US" sz="3600" dirty="0" err="1" smtClean="0"/>
              <a:t>runApp</a:t>
            </a:r>
            <a:r>
              <a:rPr lang="en-US" sz="3600" dirty="0" smtClean="0"/>
              <a:t>() to load app</a:t>
            </a:r>
          </a:p>
        </p:txBody>
      </p:sp>
    </p:spTree>
    <p:extLst>
      <p:ext uri="{BB962C8B-B14F-4D97-AF65-F5344CB8AC3E}">
        <p14:creationId xmlns:p14="http://schemas.microsoft.com/office/powerpoint/2010/main" val="3126674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97280" y="0"/>
            <a:ext cx="11094720" cy="6338170"/>
          </a:xfrm>
          <a:prstGeom prst="rect">
            <a:avLst/>
          </a:prstGeom>
        </p:spPr>
      </p:pic>
    </p:spTree>
    <p:extLst>
      <p:ext uri="{BB962C8B-B14F-4D97-AF65-F5344CB8AC3E}">
        <p14:creationId xmlns:p14="http://schemas.microsoft.com/office/powerpoint/2010/main" val="4030098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565167"/>
          </a:xfrm>
        </p:spPr>
        <p:txBody>
          <a:bodyPr>
            <a:normAutofit fontScale="90000"/>
          </a:bodyPr>
          <a:lstStyle/>
          <a:p>
            <a:r>
              <a:rPr lang="en-US" b="1" dirty="0" smtClean="0"/>
              <a:t>Using </a:t>
            </a:r>
            <a:r>
              <a:rPr lang="en-US" b="1" dirty="0" err="1" smtClean="0"/>
              <a:t>TextStyle</a:t>
            </a:r>
            <a:r>
              <a:rPr lang="en-US" b="1" dirty="0" smtClean="0"/>
              <a:t> (</a:t>
            </a:r>
            <a:r>
              <a:rPr lang="en-US" b="1" dirty="0" err="1" smtClean="0"/>
              <a:t>helloworld</a:t>
            </a:r>
            <a:r>
              <a:rPr lang="en-US" b="1" dirty="0" smtClean="0"/>
              <a:t>)</a:t>
            </a:r>
            <a:endParaRPr lang="en-US" b="1" dirty="0"/>
          </a:p>
        </p:txBody>
      </p:sp>
      <p:pic>
        <p:nvPicPr>
          <p:cNvPr id="4" name="Content Placeholder 3"/>
          <p:cNvPicPr>
            <a:picLocks noGrp="1" noChangeAspect="1"/>
          </p:cNvPicPr>
          <p:nvPr>
            <p:ph idx="1"/>
          </p:nvPr>
        </p:nvPicPr>
        <p:blipFill>
          <a:blip r:embed="rId2"/>
          <a:stretch>
            <a:fillRect/>
          </a:stretch>
        </p:blipFill>
        <p:spPr>
          <a:xfrm>
            <a:off x="1097280" y="851770"/>
            <a:ext cx="11094720" cy="5498926"/>
          </a:xfrm>
          <a:prstGeom prst="rect">
            <a:avLst/>
          </a:prstGeom>
        </p:spPr>
      </p:pic>
    </p:spTree>
    <p:extLst>
      <p:ext uri="{BB962C8B-B14F-4D97-AF65-F5344CB8AC3E}">
        <p14:creationId xmlns:p14="http://schemas.microsoft.com/office/powerpoint/2010/main" val="16269296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Target App</a:t>
            </a:r>
            <a:endParaRPr lang="en-PH" b="1" dirty="0"/>
          </a:p>
        </p:txBody>
      </p:sp>
      <p:pic>
        <p:nvPicPr>
          <p:cNvPr id="4" name="Content Placeholder 3"/>
          <p:cNvPicPr>
            <a:picLocks noGrp="1" noChangeAspect="1"/>
          </p:cNvPicPr>
          <p:nvPr>
            <p:ph idx="1"/>
          </p:nvPr>
        </p:nvPicPr>
        <p:blipFill rotWithShape="1">
          <a:blip r:embed="rId2"/>
          <a:srcRect r="72002"/>
          <a:stretch/>
        </p:blipFill>
        <p:spPr>
          <a:xfrm>
            <a:off x="4505827" y="1841001"/>
            <a:ext cx="2408539" cy="4347758"/>
          </a:xfrm>
          <a:prstGeom prst="rect">
            <a:avLst/>
          </a:prstGeom>
        </p:spPr>
      </p:pic>
      <p:pic>
        <p:nvPicPr>
          <p:cNvPr id="5" name="Picture 4"/>
          <p:cNvPicPr>
            <a:picLocks noChangeAspect="1"/>
          </p:cNvPicPr>
          <p:nvPr/>
        </p:nvPicPr>
        <p:blipFill>
          <a:blip r:embed="rId3"/>
          <a:stretch>
            <a:fillRect/>
          </a:stretch>
        </p:blipFill>
        <p:spPr>
          <a:xfrm>
            <a:off x="4907432" y="2436650"/>
            <a:ext cx="1219048" cy="180952"/>
          </a:xfrm>
          <a:prstGeom prst="rect">
            <a:avLst/>
          </a:prstGeom>
        </p:spPr>
      </p:pic>
      <p:sp>
        <p:nvSpPr>
          <p:cNvPr id="6" name="TextBox 5"/>
          <p:cNvSpPr txBox="1"/>
          <p:nvPr/>
        </p:nvSpPr>
        <p:spPr>
          <a:xfrm>
            <a:off x="4747364" y="2342460"/>
            <a:ext cx="1904880" cy="307777"/>
          </a:xfrm>
          <a:prstGeom prst="rect">
            <a:avLst/>
          </a:prstGeom>
          <a:noFill/>
        </p:spPr>
        <p:txBody>
          <a:bodyPr wrap="none" rtlCol="0">
            <a:spAutoFit/>
          </a:bodyPr>
          <a:lstStyle/>
          <a:p>
            <a:r>
              <a:rPr lang="en-US" sz="1400" b="1" dirty="0" smtClean="0"/>
              <a:t>Welcome to FlutterDev</a:t>
            </a:r>
            <a:endParaRPr lang="en-US" sz="1600" b="1" dirty="0"/>
          </a:p>
        </p:txBody>
      </p:sp>
      <p:sp>
        <p:nvSpPr>
          <p:cNvPr id="7" name="TextBox 6"/>
          <p:cNvSpPr txBox="1"/>
          <p:nvPr/>
        </p:nvSpPr>
        <p:spPr>
          <a:xfrm>
            <a:off x="4833261" y="3625391"/>
            <a:ext cx="1924985" cy="646331"/>
          </a:xfrm>
          <a:prstGeom prst="rect">
            <a:avLst/>
          </a:prstGeom>
          <a:noFill/>
        </p:spPr>
        <p:txBody>
          <a:bodyPr wrap="square" rtlCol="0">
            <a:spAutoFit/>
          </a:bodyPr>
          <a:lstStyle/>
          <a:p>
            <a:pPr algn="ctr"/>
            <a:r>
              <a:rPr lang="en-US" sz="3600" b="1" dirty="0" smtClean="0"/>
              <a:t>1</a:t>
            </a:r>
            <a:endParaRPr lang="en-US" sz="4000" b="1" dirty="0"/>
          </a:p>
        </p:txBody>
      </p:sp>
    </p:spTree>
    <p:extLst>
      <p:ext uri="{BB962C8B-B14F-4D97-AF65-F5344CB8AC3E}">
        <p14:creationId xmlns:p14="http://schemas.microsoft.com/office/powerpoint/2010/main" val="39744711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Four step design process</a:t>
            </a:r>
            <a:endParaRPr lang="en-PH" b="1" dirty="0"/>
          </a:p>
        </p:txBody>
      </p:sp>
      <p:sp>
        <p:nvSpPr>
          <p:cNvPr id="3" name="Content Placeholder 2"/>
          <p:cNvSpPr>
            <a:spLocks noGrp="1"/>
          </p:cNvSpPr>
          <p:nvPr>
            <p:ph idx="1"/>
          </p:nvPr>
        </p:nvSpPr>
        <p:spPr>
          <a:xfrm>
            <a:off x="1330036" y="1945487"/>
            <a:ext cx="10058400" cy="4023360"/>
          </a:xfrm>
        </p:spPr>
        <p:txBody>
          <a:bodyPr/>
          <a:lstStyle/>
          <a:p>
            <a:pPr marL="514350" indent="-514350">
              <a:buFont typeface="+mj-lt"/>
              <a:buAutoNum type="arabicPeriod"/>
            </a:pPr>
            <a:r>
              <a:rPr lang="en-US" dirty="0"/>
              <a:t>Import helper library from flutter to get content on the screen</a:t>
            </a:r>
          </a:p>
          <a:p>
            <a:pPr marL="514350" indent="-514350">
              <a:buFont typeface="+mj-lt"/>
              <a:buAutoNum type="arabicPeriod"/>
            </a:pPr>
            <a:r>
              <a:rPr lang="en-US" dirty="0"/>
              <a:t>Define a ‘main’ function to run when our apps starts</a:t>
            </a:r>
          </a:p>
          <a:p>
            <a:pPr marL="514350" indent="-514350">
              <a:buFont typeface="+mj-lt"/>
              <a:buAutoNum type="arabicPeriod"/>
            </a:pPr>
            <a:r>
              <a:rPr lang="en-US" dirty="0"/>
              <a:t>Create a new text widget to show some text on the screen</a:t>
            </a:r>
          </a:p>
          <a:p>
            <a:pPr marL="514350" indent="-514350">
              <a:buFont typeface="+mj-lt"/>
              <a:buAutoNum type="arabicPeriod"/>
            </a:pPr>
            <a:r>
              <a:rPr lang="en-US" dirty="0"/>
              <a:t>Take the widget and get it on the screen</a:t>
            </a:r>
            <a:endParaRPr lang="en-PH" dirty="0"/>
          </a:p>
        </p:txBody>
      </p:sp>
    </p:spTree>
    <p:extLst>
      <p:ext uri="{BB962C8B-B14F-4D97-AF65-F5344CB8AC3E}">
        <p14:creationId xmlns:p14="http://schemas.microsoft.com/office/powerpoint/2010/main" val="33122794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b="1" dirty="0"/>
              <a:t>Import Statements</a:t>
            </a:r>
            <a:endParaRPr lang="en-PH" b="1" dirty="0"/>
          </a:p>
        </p:txBody>
      </p:sp>
      <p:pic>
        <p:nvPicPr>
          <p:cNvPr id="5" name="Content Placeholder 4"/>
          <p:cNvPicPr>
            <a:picLocks noGrp="1" noChangeAspect="1"/>
          </p:cNvPicPr>
          <p:nvPr>
            <p:ph idx="1"/>
          </p:nvPr>
        </p:nvPicPr>
        <p:blipFill>
          <a:blip r:embed="rId2"/>
          <a:stretch>
            <a:fillRect/>
          </a:stretch>
        </p:blipFill>
        <p:spPr>
          <a:xfrm>
            <a:off x="1288141" y="1930285"/>
            <a:ext cx="9967292" cy="4161743"/>
          </a:xfrm>
          <a:prstGeom prst="rect">
            <a:avLst/>
          </a:prstGeom>
        </p:spPr>
      </p:pic>
      <p:sp>
        <p:nvSpPr>
          <p:cNvPr id="7" name="Rounded Rectangle 6"/>
          <p:cNvSpPr/>
          <p:nvPr/>
        </p:nvSpPr>
        <p:spPr>
          <a:xfrm>
            <a:off x="1867592" y="2654531"/>
            <a:ext cx="6441209" cy="526228"/>
          </a:xfrm>
          <a:prstGeom prst="round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31804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Import Statements</a:t>
            </a:r>
            <a:endParaRPr lang="en-PH" b="1" dirty="0"/>
          </a:p>
        </p:txBody>
      </p:sp>
      <p:sp>
        <p:nvSpPr>
          <p:cNvPr id="3" name="Content Placeholder 2"/>
          <p:cNvSpPr>
            <a:spLocks noGrp="1"/>
          </p:cNvSpPr>
          <p:nvPr>
            <p:ph idx="1"/>
          </p:nvPr>
        </p:nvSpPr>
        <p:spPr/>
        <p:txBody>
          <a:bodyPr/>
          <a:lstStyle/>
          <a:p>
            <a:endParaRPr lang="en-PH"/>
          </a:p>
        </p:txBody>
      </p:sp>
      <p:pic>
        <p:nvPicPr>
          <p:cNvPr id="4" name="Picture 3"/>
          <p:cNvPicPr>
            <a:picLocks noChangeAspect="1"/>
          </p:cNvPicPr>
          <p:nvPr/>
        </p:nvPicPr>
        <p:blipFill>
          <a:blip r:embed="rId2"/>
          <a:stretch>
            <a:fillRect/>
          </a:stretch>
        </p:blipFill>
        <p:spPr>
          <a:xfrm>
            <a:off x="1174265" y="1737360"/>
            <a:ext cx="9771428" cy="4352381"/>
          </a:xfrm>
          <a:prstGeom prst="rect">
            <a:avLst/>
          </a:prstGeom>
        </p:spPr>
      </p:pic>
    </p:spTree>
    <p:extLst>
      <p:ext uri="{BB962C8B-B14F-4D97-AF65-F5344CB8AC3E}">
        <p14:creationId xmlns:p14="http://schemas.microsoft.com/office/powerpoint/2010/main" val="263922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smtClean="0"/>
              <a:t>To remove Debug Banner on App</a:t>
            </a:r>
            <a:endParaRPr lang="en-PH" b="1" dirty="0"/>
          </a:p>
        </p:txBody>
      </p:sp>
      <p:pic>
        <p:nvPicPr>
          <p:cNvPr id="4" name="Content Placeholder 3"/>
          <p:cNvPicPr>
            <a:picLocks noGrp="1" noChangeAspect="1"/>
          </p:cNvPicPr>
          <p:nvPr>
            <p:ph idx="1"/>
          </p:nvPr>
        </p:nvPicPr>
        <p:blipFill>
          <a:blip r:embed="rId2"/>
          <a:stretch>
            <a:fillRect/>
          </a:stretch>
        </p:blipFill>
        <p:spPr>
          <a:xfrm>
            <a:off x="1467983" y="1944298"/>
            <a:ext cx="9687697" cy="3317658"/>
          </a:xfrm>
          <a:prstGeom prst="rect">
            <a:avLst/>
          </a:prstGeom>
        </p:spPr>
      </p:pic>
      <p:sp>
        <p:nvSpPr>
          <p:cNvPr id="5" name="TextBox 4"/>
          <p:cNvSpPr txBox="1"/>
          <p:nvPr/>
        </p:nvSpPr>
        <p:spPr>
          <a:xfrm>
            <a:off x="2836506" y="5533052"/>
            <a:ext cx="4420569" cy="369332"/>
          </a:xfrm>
          <a:prstGeom prst="rect">
            <a:avLst/>
          </a:prstGeom>
          <a:noFill/>
        </p:spPr>
        <p:txBody>
          <a:bodyPr wrap="none" rtlCol="0">
            <a:spAutoFit/>
          </a:bodyPr>
          <a:lstStyle/>
          <a:p>
            <a:r>
              <a:rPr lang="en-PH" b="1" dirty="0" smtClean="0"/>
              <a:t>Add </a:t>
            </a:r>
            <a:r>
              <a:rPr lang="en-PH" b="1" dirty="0" err="1" smtClean="0">
                <a:solidFill>
                  <a:srgbClr val="FF0000"/>
                </a:solidFill>
              </a:rPr>
              <a:t>debugShowCheckedModeBanner</a:t>
            </a:r>
            <a:r>
              <a:rPr lang="en-PH" b="1" dirty="0" smtClean="0">
                <a:solidFill>
                  <a:srgbClr val="FF0000"/>
                </a:solidFill>
              </a:rPr>
              <a:t>: false,</a:t>
            </a:r>
            <a:endParaRPr lang="en-PH" b="1" dirty="0">
              <a:solidFill>
                <a:srgbClr val="FF0000"/>
              </a:solidFill>
            </a:endParaRPr>
          </a:p>
        </p:txBody>
      </p:sp>
    </p:spTree>
    <p:extLst>
      <p:ext uri="{BB962C8B-B14F-4D97-AF65-F5344CB8AC3E}">
        <p14:creationId xmlns:p14="http://schemas.microsoft.com/office/powerpoint/2010/main" val="35177728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Main Function </a:t>
            </a:r>
            <a:endParaRPr lang="en-PH" b="1" dirty="0"/>
          </a:p>
        </p:txBody>
      </p:sp>
      <p:pic>
        <p:nvPicPr>
          <p:cNvPr id="4" name="Content Placeholder 3"/>
          <p:cNvPicPr>
            <a:picLocks noGrp="1" noChangeAspect="1"/>
          </p:cNvPicPr>
          <p:nvPr>
            <p:ph idx="1"/>
          </p:nvPr>
        </p:nvPicPr>
        <p:blipFill>
          <a:blip r:embed="rId3"/>
          <a:stretch>
            <a:fillRect/>
          </a:stretch>
        </p:blipFill>
        <p:spPr>
          <a:xfrm>
            <a:off x="1299306" y="1832004"/>
            <a:ext cx="10097443" cy="4496617"/>
          </a:xfrm>
          <a:prstGeom prst="rect">
            <a:avLst/>
          </a:prstGeom>
        </p:spPr>
      </p:pic>
      <p:sp>
        <p:nvSpPr>
          <p:cNvPr id="5" name="Rounded Rectangle 4"/>
          <p:cNvSpPr/>
          <p:nvPr/>
        </p:nvSpPr>
        <p:spPr>
          <a:xfrm>
            <a:off x="1774565" y="3669606"/>
            <a:ext cx="8907289" cy="2481812"/>
          </a:xfrm>
          <a:prstGeom prst="round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09840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Benefits of Using Flutter Apps Dev</a:t>
            </a:r>
          </a:p>
        </p:txBody>
      </p:sp>
      <p:sp>
        <p:nvSpPr>
          <p:cNvPr id="3" name="Content Placeholder 2"/>
          <p:cNvSpPr>
            <a:spLocks noGrp="1"/>
          </p:cNvSpPr>
          <p:nvPr>
            <p:ph idx="1"/>
          </p:nvPr>
        </p:nvSpPr>
        <p:spPr/>
        <p:txBody>
          <a:bodyPr>
            <a:normAutofit lnSpcReduction="10000"/>
          </a:bodyPr>
          <a:lstStyle/>
          <a:p>
            <a:r>
              <a:rPr lang="en-US" sz="2800" b="1" dirty="0"/>
              <a:t>High Quality</a:t>
            </a:r>
          </a:p>
          <a:p>
            <a:r>
              <a:rPr lang="en-US" sz="2800" dirty="0"/>
              <a:t>The included Flutter UI Widgets work seamlessly and conventionally with the target platform. Scrolling, navigation, icons and fonts match the target system.</a:t>
            </a:r>
          </a:p>
          <a:p>
            <a:endParaRPr lang="en-US" sz="2800" dirty="0"/>
          </a:p>
          <a:p>
            <a:pPr lvl="1">
              <a:buFont typeface="Wingdings" panose="05000000000000000000" pitchFamily="2" charset="2"/>
              <a:buChar char="Ø"/>
            </a:pPr>
            <a:r>
              <a:rPr lang="en-US" sz="2800" dirty="0"/>
              <a:t>When you write an Android app with the Flutter</a:t>
            </a:r>
          </a:p>
          <a:p>
            <a:pPr lvl="1">
              <a:buFont typeface="Wingdings" panose="05000000000000000000" pitchFamily="2" charset="2"/>
              <a:buChar char="Ø"/>
            </a:pPr>
            <a:r>
              <a:rPr lang="en-US" sz="2800" dirty="0"/>
              <a:t>Widgets it looks like a normal Android app.</a:t>
            </a:r>
          </a:p>
          <a:p>
            <a:pPr lvl="1">
              <a:buFont typeface="Wingdings" panose="05000000000000000000" pitchFamily="2" charset="2"/>
              <a:buChar char="Ø"/>
            </a:pPr>
            <a:r>
              <a:rPr lang="en-US" sz="2800" dirty="0"/>
              <a:t>When you write an iOS app with the Flutter Widgets, it looks like a normal iOS app..</a:t>
            </a:r>
            <a:endParaRPr lang="en-PH" sz="2800" dirty="0"/>
          </a:p>
        </p:txBody>
      </p:sp>
    </p:spTree>
    <p:extLst>
      <p:ext uri="{BB962C8B-B14F-4D97-AF65-F5344CB8AC3E}">
        <p14:creationId xmlns:p14="http://schemas.microsoft.com/office/powerpoint/2010/main" val="18824120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A Widgets</a:t>
            </a:r>
            <a:endParaRPr lang="en-PH" b="1" dirty="0"/>
          </a:p>
        </p:txBody>
      </p:sp>
      <p:pic>
        <p:nvPicPr>
          <p:cNvPr id="4" name="Content Placeholder 3"/>
          <p:cNvPicPr>
            <a:picLocks noGrp="1" noChangeAspect="1"/>
          </p:cNvPicPr>
          <p:nvPr>
            <p:ph idx="1"/>
          </p:nvPr>
        </p:nvPicPr>
        <p:blipFill>
          <a:blip r:embed="rId2"/>
          <a:stretch>
            <a:fillRect/>
          </a:stretch>
        </p:blipFill>
        <p:spPr>
          <a:xfrm>
            <a:off x="1217146" y="1862049"/>
            <a:ext cx="9938533" cy="4423973"/>
          </a:xfrm>
          <a:prstGeom prst="rect">
            <a:avLst/>
          </a:prstGeom>
        </p:spPr>
      </p:pic>
      <p:sp>
        <p:nvSpPr>
          <p:cNvPr id="5" name="Rounded Rectangle 4"/>
          <p:cNvSpPr/>
          <p:nvPr/>
        </p:nvSpPr>
        <p:spPr>
          <a:xfrm>
            <a:off x="1761375" y="4495987"/>
            <a:ext cx="7916847" cy="1030223"/>
          </a:xfrm>
          <a:prstGeom prst="round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76835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the Widget on the Screen</a:t>
            </a:r>
            <a:endParaRPr lang="en-PH" dirty="0"/>
          </a:p>
        </p:txBody>
      </p:sp>
      <p:pic>
        <p:nvPicPr>
          <p:cNvPr id="4" name="Content Placeholder 3"/>
          <p:cNvPicPr>
            <a:picLocks noGrp="1" noChangeAspect="1"/>
          </p:cNvPicPr>
          <p:nvPr>
            <p:ph idx="1"/>
          </p:nvPr>
        </p:nvPicPr>
        <p:blipFill>
          <a:blip r:embed="rId2"/>
          <a:stretch>
            <a:fillRect/>
          </a:stretch>
        </p:blipFill>
        <p:spPr>
          <a:xfrm>
            <a:off x="1195647" y="1847491"/>
            <a:ext cx="7455984" cy="4215371"/>
          </a:xfrm>
          <a:prstGeom prst="rect">
            <a:avLst/>
          </a:prstGeom>
        </p:spPr>
      </p:pic>
      <p:sp>
        <p:nvSpPr>
          <p:cNvPr id="5" name="Rounded Rectangle 4"/>
          <p:cNvSpPr/>
          <p:nvPr/>
        </p:nvSpPr>
        <p:spPr>
          <a:xfrm>
            <a:off x="1560477" y="5625563"/>
            <a:ext cx="6726324" cy="283929"/>
          </a:xfrm>
          <a:prstGeom prst="roundRect">
            <a:avLst/>
          </a:prstGeom>
          <a:noFill/>
          <a:ln w="476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26" name="Picture 2" descr="C:\Users\Skee\AppData\Local\Temp\SNAGHTML114fa3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7786" y="286602"/>
            <a:ext cx="3033714" cy="5849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744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Run the App</a:t>
            </a:r>
            <a:endParaRPr lang="en-PH" b="1" dirty="0"/>
          </a:p>
        </p:txBody>
      </p:sp>
      <p:sp>
        <p:nvSpPr>
          <p:cNvPr id="3" name="Content Placeholder 2"/>
          <p:cNvSpPr>
            <a:spLocks noGrp="1"/>
          </p:cNvSpPr>
          <p:nvPr>
            <p:ph idx="1"/>
          </p:nvPr>
        </p:nvSpPr>
        <p:spPr>
          <a:xfrm>
            <a:off x="1290711" y="1898487"/>
            <a:ext cx="10058400" cy="4023360"/>
          </a:xfrm>
        </p:spPr>
        <p:txBody>
          <a:bodyPr>
            <a:normAutofit/>
          </a:bodyPr>
          <a:lstStyle/>
          <a:p>
            <a:pPr marL="514350" indent="-514350">
              <a:buFont typeface="+mj-lt"/>
              <a:buAutoNum type="arabicPeriod"/>
            </a:pPr>
            <a:r>
              <a:rPr lang="en-US" sz="3200" dirty="0"/>
              <a:t>Go to terminal type flutter run</a:t>
            </a:r>
          </a:p>
          <a:p>
            <a:pPr marL="514350" indent="-514350">
              <a:buFont typeface="+mj-lt"/>
              <a:buAutoNum type="arabicPeriod"/>
            </a:pPr>
            <a:r>
              <a:rPr lang="en-US" sz="3200" dirty="0"/>
              <a:t>To hot reload press </a:t>
            </a:r>
            <a:r>
              <a:rPr lang="en-US" sz="3200" dirty="0" err="1"/>
              <a:t>Shift+R</a:t>
            </a:r>
            <a:endParaRPr lang="en-PH" sz="3200" dirty="0"/>
          </a:p>
        </p:txBody>
      </p:sp>
    </p:spTree>
    <p:extLst>
      <p:ext uri="{BB962C8B-B14F-4D97-AF65-F5344CB8AC3E}">
        <p14:creationId xmlns:p14="http://schemas.microsoft.com/office/powerpoint/2010/main" val="35458997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a:t>Using Scaffold Class</a:t>
            </a:r>
          </a:p>
        </p:txBody>
      </p:sp>
      <p:sp>
        <p:nvSpPr>
          <p:cNvPr id="3" name="Content Placeholder 2"/>
          <p:cNvSpPr>
            <a:spLocks noGrp="1"/>
          </p:cNvSpPr>
          <p:nvPr>
            <p:ph idx="1"/>
          </p:nvPr>
        </p:nvSpPr>
        <p:spPr/>
        <p:txBody>
          <a:bodyPr/>
          <a:lstStyle/>
          <a:p>
            <a:endParaRPr lang="en-PH" dirty="0"/>
          </a:p>
        </p:txBody>
      </p:sp>
      <p:pic>
        <p:nvPicPr>
          <p:cNvPr id="4" name="Picture 3"/>
          <p:cNvPicPr>
            <a:picLocks noChangeAspect="1"/>
          </p:cNvPicPr>
          <p:nvPr/>
        </p:nvPicPr>
        <p:blipFill>
          <a:blip r:embed="rId3"/>
          <a:stretch>
            <a:fillRect/>
          </a:stretch>
        </p:blipFill>
        <p:spPr>
          <a:xfrm>
            <a:off x="1210200" y="1743997"/>
            <a:ext cx="6781284" cy="4621457"/>
          </a:xfrm>
          <a:prstGeom prst="rect">
            <a:avLst/>
          </a:prstGeom>
        </p:spPr>
      </p:pic>
      <p:pic>
        <p:nvPicPr>
          <p:cNvPr id="1026" name="Picture 2" descr="C:\Users\Skee\AppData\Local\Temp\SNAGHTMLc0819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3786" y="372683"/>
            <a:ext cx="2754622" cy="570854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8094797" y="3545069"/>
            <a:ext cx="925676" cy="624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Rectangle 5"/>
          <p:cNvSpPr/>
          <p:nvPr/>
        </p:nvSpPr>
        <p:spPr>
          <a:xfrm>
            <a:off x="1857642" y="4396154"/>
            <a:ext cx="2743200" cy="87923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p>
        </p:txBody>
      </p:sp>
    </p:spTree>
    <p:extLst>
      <p:ext uri="{BB962C8B-B14F-4D97-AF65-F5344CB8AC3E}">
        <p14:creationId xmlns:p14="http://schemas.microsoft.com/office/powerpoint/2010/main" val="109093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79" y="233849"/>
            <a:ext cx="10058400" cy="1450757"/>
          </a:xfrm>
        </p:spPr>
        <p:txBody>
          <a:bodyPr/>
          <a:lstStyle/>
          <a:p>
            <a:r>
              <a:rPr lang="en-PH" b="1" dirty="0"/>
              <a:t>Customizing </a:t>
            </a:r>
            <a:r>
              <a:rPr lang="en-PH" b="1" dirty="0" err="1"/>
              <a:t>AppBar</a:t>
            </a:r>
            <a:endParaRPr lang="en-PH" b="1" dirty="0"/>
          </a:p>
        </p:txBody>
      </p:sp>
      <p:pic>
        <p:nvPicPr>
          <p:cNvPr id="4" name="Content Placeholder 3"/>
          <p:cNvPicPr>
            <a:picLocks noGrp="1" noChangeAspect="1"/>
          </p:cNvPicPr>
          <p:nvPr>
            <p:ph idx="1"/>
          </p:nvPr>
        </p:nvPicPr>
        <p:blipFill>
          <a:blip r:embed="rId2"/>
          <a:stretch>
            <a:fillRect/>
          </a:stretch>
        </p:blipFill>
        <p:spPr>
          <a:xfrm>
            <a:off x="1097279" y="1608998"/>
            <a:ext cx="7325435" cy="4749861"/>
          </a:xfrm>
          <a:prstGeom prst="rect">
            <a:avLst/>
          </a:prstGeom>
        </p:spPr>
      </p:pic>
      <p:pic>
        <p:nvPicPr>
          <p:cNvPr id="2050" name="Picture 2" descr="C:\Users\Skee\AppData\Local\Temp\SNAGHTMLc7ff8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1964" y="555062"/>
            <a:ext cx="2732965" cy="56636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669614" y="4316224"/>
            <a:ext cx="4469740" cy="340821"/>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p>
        </p:txBody>
      </p:sp>
      <p:sp>
        <p:nvSpPr>
          <p:cNvPr id="7" name="Right Arrow 6"/>
          <p:cNvSpPr/>
          <p:nvPr/>
        </p:nvSpPr>
        <p:spPr>
          <a:xfrm>
            <a:off x="8500488" y="3224021"/>
            <a:ext cx="703701" cy="624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33221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fade">
                                      <p:cBhvr>
                                        <p:cTn id="15"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kee\AppData\Local\Temp\SNAGHTML7cfc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8252" y="1737360"/>
            <a:ext cx="6608885" cy="44370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b="1" dirty="0"/>
              <a:t>Adding </a:t>
            </a:r>
            <a:r>
              <a:rPr lang="en-US" b="1" dirty="0" err="1"/>
              <a:t>FloatingActionButton</a:t>
            </a:r>
            <a:r>
              <a:rPr lang="en-US" b="1" dirty="0"/>
              <a:t> (Text)</a:t>
            </a:r>
            <a:endParaRPr lang="en-PH" b="1" dirty="0"/>
          </a:p>
        </p:txBody>
      </p:sp>
      <p:sp>
        <p:nvSpPr>
          <p:cNvPr id="5" name="Rectangle 4"/>
          <p:cNvSpPr/>
          <p:nvPr/>
        </p:nvSpPr>
        <p:spPr>
          <a:xfrm>
            <a:off x="2131270" y="3140665"/>
            <a:ext cx="3995210" cy="151046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p>
        </p:txBody>
      </p:sp>
      <p:pic>
        <p:nvPicPr>
          <p:cNvPr id="1028" name="Picture 4" descr="C:\Users\Skee\AppData\Local\Temp\SNAGHTML9079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601" y="1111891"/>
            <a:ext cx="2442867" cy="5062480"/>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8713925" y="3283528"/>
            <a:ext cx="925676" cy="624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83979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17290" y="1184231"/>
            <a:ext cx="5456071" cy="5118266"/>
          </a:xfrm>
          <a:prstGeom prst="rect">
            <a:avLst/>
          </a:prstGeom>
        </p:spPr>
      </p:pic>
      <p:sp>
        <p:nvSpPr>
          <p:cNvPr id="2" name="Title 1"/>
          <p:cNvSpPr>
            <a:spLocks noGrp="1"/>
          </p:cNvSpPr>
          <p:nvPr>
            <p:ph type="title"/>
          </p:nvPr>
        </p:nvSpPr>
        <p:spPr>
          <a:xfrm>
            <a:off x="1097280" y="286604"/>
            <a:ext cx="10058400" cy="768474"/>
          </a:xfrm>
        </p:spPr>
        <p:txBody>
          <a:bodyPr/>
          <a:lstStyle/>
          <a:p>
            <a:r>
              <a:rPr lang="en-US" dirty="0"/>
              <a:t>Adding </a:t>
            </a:r>
            <a:r>
              <a:rPr lang="en-US" dirty="0" err="1"/>
              <a:t>FloatingActionButton</a:t>
            </a:r>
            <a:r>
              <a:rPr lang="en-US" dirty="0"/>
              <a:t> (</a:t>
            </a:r>
            <a:r>
              <a:rPr lang="en-US" dirty="0" err="1"/>
              <a:t>TextStyle</a:t>
            </a:r>
            <a:r>
              <a:rPr lang="en-US" dirty="0"/>
              <a:t>)</a:t>
            </a:r>
            <a:endParaRPr lang="en-PH" dirty="0"/>
          </a:p>
        </p:txBody>
      </p:sp>
      <p:sp>
        <p:nvSpPr>
          <p:cNvPr id="5" name="Rectangle 4"/>
          <p:cNvSpPr/>
          <p:nvPr/>
        </p:nvSpPr>
        <p:spPr>
          <a:xfrm>
            <a:off x="2129185" y="3743364"/>
            <a:ext cx="4317466" cy="26019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p>
        </p:txBody>
      </p:sp>
      <p:sp>
        <p:nvSpPr>
          <p:cNvPr id="9" name="Right Arrow 8"/>
          <p:cNvSpPr/>
          <p:nvPr/>
        </p:nvSpPr>
        <p:spPr>
          <a:xfrm>
            <a:off x="7269509" y="3494845"/>
            <a:ext cx="925676" cy="624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52" name="Picture 4" descr="C:\Users\Skee\AppData\Local\Temp\SNAGHTMLbaf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6008" y="1365676"/>
            <a:ext cx="2356273" cy="4883026"/>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10348226" y="4978045"/>
            <a:ext cx="565265" cy="52370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p>
        </p:txBody>
      </p:sp>
    </p:spTree>
    <p:extLst>
      <p:ext uri="{BB962C8B-B14F-4D97-AF65-F5344CB8AC3E}">
        <p14:creationId xmlns:p14="http://schemas.microsoft.com/office/powerpoint/2010/main" val="112764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kee\AppData\Local\Temp\SNAGHTML153ea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7772" y="1199420"/>
            <a:ext cx="2544643" cy="52733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225061" y="1179469"/>
            <a:ext cx="5377962" cy="5141907"/>
          </a:xfrm>
          <a:prstGeom prst="rect">
            <a:avLst/>
          </a:prstGeom>
        </p:spPr>
      </p:pic>
      <p:sp>
        <p:nvSpPr>
          <p:cNvPr id="2" name="Title 1"/>
          <p:cNvSpPr>
            <a:spLocks noGrp="1"/>
          </p:cNvSpPr>
          <p:nvPr>
            <p:ph type="title"/>
          </p:nvPr>
        </p:nvSpPr>
        <p:spPr>
          <a:xfrm>
            <a:off x="1097280" y="286604"/>
            <a:ext cx="10058400" cy="821228"/>
          </a:xfrm>
        </p:spPr>
        <p:txBody>
          <a:bodyPr/>
          <a:lstStyle/>
          <a:p>
            <a:r>
              <a:rPr lang="en-US" b="1" dirty="0"/>
              <a:t>Adding </a:t>
            </a:r>
            <a:r>
              <a:rPr lang="en-US" b="1" dirty="0" err="1"/>
              <a:t>FloatingActionButton</a:t>
            </a:r>
            <a:r>
              <a:rPr lang="en-US" b="1" dirty="0"/>
              <a:t> (Icon)</a:t>
            </a:r>
            <a:endParaRPr lang="en-PH" b="1" dirty="0"/>
          </a:p>
        </p:txBody>
      </p:sp>
      <p:sp>
        <p:nvSpPr>
          <p:cNvPr id="5" name="Rectangle 4"/>
          <p:cNvSpPr/>
          <p:nvPr/>
        </p:nvSpPr>
        <p:spPr>
          <a:xfrm>
            <a:off x="2005083" y="3707143"/>
            <a:ext cx="2943264" cy="257953"/>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p>
        </p:txBody>
      </p:sp>
      <p:sp>
        <p:nvSpPr>
          <p:cNvPr id="9" name="Right Arrow 8"/>
          <p:cNvSpPr/>
          <p:nvPr/>
        </p:nvSpPr>
        <p:spPr>
          <a:xfrm>
            <a:off x="7062637" y="3523774"/>
            <a:ext cx="1606578" cy="6246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Oval 3"/>
          <p:cNvSpPr/>
          <p:nvPr/>
        </p:nvSpPr>
        <p:spPr>
          <a:xfrm>
            <a:off x="10390094" y="5316070"/>
            <a:ext cx="391513" cy="430305"/>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PH"/>
          </a:p>
        </p:txBody>
      </p:sp>
    </p:spTree>
    <p:extLst>
      <p:ext uri="{BB962C8B-B14F-4D97-AF65-F5344CB8AC3E}">
        <p14:creationId xmlns:p14="http://schemas.microsoft.com/office/powerpoint/2010/main" val="76937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smtClean="0"/>
              <a:t>Activity: Change Icon Property</a:t>
            </a:r>
            <a:endParaRPr lang="en-PH" b="1" dirty="0"/>
          </a:p>
        </p:txBody>
      </p:sp>
      <p:sp>
        <p:nvSpPr>
          <p:cNvPr id="3" name="Content Placeholder 2"/>
          <p:cNvSpPr>
            <a:spLocks noGrp="1"/>
          </p:cNvSpPr>
          <p:nvPr>
            <p:ph idx="1"/>
          </p:nvPr>
        </p:nvSpPr>
        <p:spPr>
          <a:xfrm>
            <a:off x="1204546" y="1845734"/>
            <a:ext cx="9951134" cy="4023360"/>
          </a:xfrm>
        </p:spPr>
        <p:txBody>
          <a:bodyPr>
            <a:normAutofit/>
          </a:bodyPr>
          <a:lstStyle/>
          <a:p>
            <a:pPr marL="457200" indent="-457200">
              <a:buFont typeface="+mj-lt"/>
              <a:buAutoNum type="arabicPeriod"/>
            </a:pPr>
            <a:r>
              <a:rPr lang="en-PH" sz="3200" dirty="0" smtClean="0"/>
              <a:t>Change the icon background to black </a:t>
            </a:r>
          </a:p>
          <a:p>
            <a:pPr marL="457200" indent="-457200">
              <a:buFont typeface="+mj-lt"/>
              <a:buAutoNum type="arabicPeriod"/>
            </a:pPr>
            <a:r>
              <a:rPr lang="en-PH" sz="3200" dirty="0" smtClean="0"/>
              <a:t>Change the icon color to white</a:t>
            </a:r>
          </a:p>
        </p:txBody>
      </p:sp>
    </p:spTree>
    <p:extLst>
      <p:ext uri="{BB962C8B-B14F-4D97-AF65-F5344CB8AC3E}">
        <p14:creationId xmlns:p14="http://schemas.microsoft.com/office/powerpoint/2010/main" val="1459997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Icon Material Design</a:t>
            </a:r>
            <a:endParaRPr lang="en-PH" dirty="0"/>
          </a:p>
        </p:txBody>
      </p:sp>
      <p:sp>
        <p:nvSpPr>
          <p:cNvPr id="3" name="Content Placeholder 2"/>
          <p:cNvSpPr>
            <a:spLocks noGrp="1"/>
          </p:cNvSpPr>
          <p:nvPr>
            <p:ph idx="1"/>
          </p:nvPr>
        </p:nvSpPr>
        <p:spPr/>
        <p:txBody>
          <a:bodyPr/>
          <a:lstStyle/>
          <a:p>
            <a:r>
              <a:rPr lang="en-PH" dirty="0"/>
              <a:t>https://material.io/tools/icons</a:t>
            </a:r>
          </a:p>
        </p:txBody>
      </p:sp>
      <p:pic>
        <p:nvPicPr>
          <p:cNvPr id="4" name="Picture 3"/>
          <p:cNvPicPr>
            <a:picLocks noChangeAspect="1"/>
          </p:cNvPicPr>
          <p:nvPr/>
        </p:nvPicPr>
        <p:blipFill>
          <a:blip r:embed="rId2"/>
          <a:stretch>
            <a:fillRect/>
          </a:stretch>
        </p:blipFill>
        <p:spPr>
          <a:xfrm>
            <a:off x="1506070" y="2401267"/>
            <a:ext cx="9690848" cy="4042847"/>
          </a:xfrm>
          <a:prstGeom prst="rect">
            <a:avLst/>
          </a:prstGeom>
        </p:spPr>
      </p:pic>
    </p:spTree>
    <p:extLst>
      <p:ext uri="{BB962C8B-B14F-4D97-AF65-F5344CB8AC3E}">
        <p14:creationId xmlns:p14="http://schemas.microsoft.com/office/powerpoint/2010/main" val="32156150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Benefits of Using Flutter Apps Dev</a:t>
            </a:r>
          </a:p>
        </p:txBody>
      </p:sp>
      <p:sp>
        <p:nvSpPr>
          <p:cNvPr id="3" name="Content Placeholder 2"/>
          <p:cNvSpPr>
            <a:spLocks noGrp="1"/>
          </p:cNvSpPr>
          <p:nvPr>
            <p:ph idx="1"/>
          </p:nvPr>
        </p:nvSpPr>
        <p:spPr/>
        <p:txBody>
          <a:bodyPr>
            <a:normAutofit/>
          </a:bodyPr>
          <a:lstStyle/>
          <a:p>
            <a:r>
              <a:rPr lang="en-US" sz="2800" b="1" dirty="0"/>
              <a:t>High Performance</a:t>
            </a:r>
          </a:p>
          <a:p>
            <a:pPr>
              <a:buFont typeface="Wingdings" panose="05000000000000000000" pitchFamily="2" charset="2"/>
              <a:buChar char="Ø"/>
            </a:pPr>
            <a:r>
              <a:rPr lang="en-US" sz="2800" dirty="0"/>
              <a:t>The code you write in Flutter runs natively so it flies!</a:t>
            </a:r>
          </a:p>
          <a:p>
            <a:r>
              <a:rPr lang="en-US" sz="2800" b="1" dirty="0"/>
              <a:t>It is Free and Open</a:t>
            </a:r>
          </a:p>
          <a:p>
            <a:pPr>
              <a:buFont typeface="Wingdings" panose="05000000000000000000" pitchFamily="2" charset="2"/>
              <a:buChar char="Ø"/>
            </a:pPr>
            <a:r>
              <a:rPr lang="en-US" sz="2800" dirty="0"/>
              <a:t>Flutter is free and Open Source.</a:t>
            </a:r>
          </a:p>
        </p:txBody>
      </p:sp>
    </p:spTree>
    <p:extLst>
      <p:ext uri="{BB962C8B-B14F-4D97-AF65-F5344CB8AC3E}">
        <p14:creationId xmlns:p14="http://schemas.microsoft.com/office/powerpoint/2010/main" val="2980376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1534" y="2168157"/>
            <a:ext cx="10058400" cy="1450757"/>
          </a:xfrm>
        </p:spPr>
        <p:txBody>
          <a:bodyPr/>
          <a:lstStyle/>
          <a:p>
            <a:pPr algn="ctr"/>
            <a:r>
              <a:rPr lang="en-PH" b="1" dirty="0" smtClean="0"/>
              <a:t>Creating Custom Widget and Working With Stateless Widget</a:t>
            </a:r>
            <a:endParaRPr lang="en-PH" b="1" dirty="0"/>
          </a:p>
        </p:txBody>
      </p:sp>
    </p:spTree>
    <p:extLst>
      <p:ext uri="{BB962C8B-B14F-4D97-AF65-F5344CB8AC3E}">
        <p14:creationId xmlns:p14="http://schemas.microsoft.com/office/powerpoint/2010/main" val="12479872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32475" y="1250472"/>
            <a:ext cx="6852337" cy="3989743"/>
          </a:xfrm>
          <a:prstGeom prst="rect">
            <a:avLst/>
          </a:prstGeom>
        </p:spPr>
      </p:pic>
    </p:spTree>
    <p:extLst>
      <p:ext uri="{BB962C8B-B14F-4D97-AF65-F5344CB8AC3E}">
        <p14:creationId xmlns:p14="http://schemas.microsoft.com/office/powerpoint/2010/main" val="392329113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Custom Widget</a:t>
            </a:r>
            <a:endParaRPr lang="en-PH" b="1" dirty="0"/>
          </a:p>
        </p:txBody>
      </p:sp>
      <p:pic>
        <p:nvPicPr>
          <p:cNvPr id="4" name="Content Placeholder 3"/>
          <p:cNvPicPr>
            <a:picLocks noGrp="1" noChangeAspect="1"/>
          </p:cNvPicPr>
          <p:nvPr>
            <p:ph idx="1"/>
          </p:nvPr>
        </p:nvPicPr>
        <p:blipFill>
          <a:blip r:embed="rId2"/>
          <a:stretch>
            <a:fillRect/>
          </a:stretch>
        </p:blipFill>
        <p:spPr>
          <a:xfrm>
            <a:off x="1295399" y="1959937"/>
            <a:ext cx="5764824" cy="4108972"/>
          </a:xfrm>
          <a:prstGeom prst="rect">
            <a:avLst/>
          </a:prstGeom>
        </p:spPr>
      </p:pic>
      <p:cxnSp>
        <p:nvCxnSpPr>
          <p:cNvPr id="6" name="Straight Arrow Connector 5"/>
          <p:cNvCxnSpPr/>
          <p:nvPr/>
        </p:nvCxnSpPr>
        <p:spPr>
          <a:xfrm flipH="1">
            <a:off x="2584938" y="2761129"/>
            <a:ext cx="5044028" cy="210399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844118" y="2617694"/>
            <a:ext cx="2572114"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a:t>1. Create a new folder </a:t>
            </a:r>
            <a:r>
              <a:rPr lang="en-US" b="1" dirty="0" err="1"/>
              <a:t>src</a:t>
            </a:r>
            <a:endParaRPr lang="en-PH" b="1" dirty="0"/>
          </a:p>
        </p:txBody>
      </p:sp>
      <p:cxnSp>
        <p:nvCxnSpPr>
          <p:cNvPr id="9" name="Straight Arrow Connector 8"/>
          <p:cNvCxnSpPr/>
          <p:nvPr/>
        </p:nvCxnSpPr>
        <p:spPr>
          <a:xfrm flipH="1">
            <a:off x="3446585" y="4865126"/>
            <a:ext cx="4800944" cy="4542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262564" y="4691250"/>
            <a:ext cx="2862515"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a:t>2. Create a new file </a:t>
            </a:r>
            <a:r>
              <a:rPr lang="en-US" b="1" dirty="0" err="1"/>
              <a:t>app.dart</a:t>
            </a:r>
            <a:endParaRPr lang="en-PH" b="1" dirty="0"/>
          </a:p>
        </p:txBody>
      </p:sp>
    </p:spTree>
    <p:extLst>
      <p:ext uri="{BB962C8B-B14F-4D97-AF65-F5344CB8AC3E}">
        <p14:creationId xmlns:p14="http://schemas.microsoft.com/office/powerpoint/2010/main" val="219140259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9877" y="68124"/>
            <a:ext cx="10515600" cy="683746"/>
          </a:xfrm>
        </p:spPr>
        <p:txBody>
          <a:bodyPr>
            <a:normAutofit fontScale="90000"/>
          </a:bodyPr>
          <a:lstStyle/>
          <a:p>
            <a:r>
              <a:rPr lang="en-US" dirty="0"/>
              <a:t>Creating Custom Widget (</a:t>
            </a:r>
            <a:r>
              <a:rPr lang="en-US" dirty="0" err="1"/>
              <a:t>app.dart</a:t>
            </a:r>
            <a:r>
              <a:rPr lang="en-US" dirty="0"/>
              <a:t>)</a:t>
            </a:r>
            <a:endParaRPr lang="en-PH" dirty="0"/>
          </a:p>
        </p:txBody>
      </p:sp>
      <p:pic>
        <p:nvPicPr>
          <p:cNvPr id="5" name="Picture 4"/>
          <p:cNvPicPr>
            <a:picLocks noChangeAspect="1"/>
          </p:cNvPicPr>
          <p:nvPr/>
        </p:nvPicPr>
        <p:blipFill>
          <a:blip r:embed="rId2"/>
          <a:stretch>
            <a:fillRect/>
          </a:stretch>
        </p:blipFill>
        <p:spPr>
          <a:xfrm>
            <a:off x="1123754" y="622199"/>
            <a:ext cx="5423596" cy="5899351"/>
          </a:xfrm>
          <a:prstGeom prst="rect">
            <a:avLst/>
          </a:prstGeom>
        </p:spPr>
      </p:pic>
      <p:cxnSp>
        <p:nvCxnSpPr>
          <p:cNvPr id="10" name="Straight Arrow Connector 9"/>
          <p:cNvCxnSpPr/>
          <p:nvPr/>
        </p:nvCxnSpPr>
        <p:spPr>
          <a:xfrm flipH="1" flipV="1">
            <a:off x="4897315" y="936536"/>
            <a:ext cx="3484686" cy="944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82000" y="846275"/>
            <a:ext cx="2348976"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a:t>1. Import flutter library</a:t>
            </a:r>
            <a:endParaRPr lang="en-PH" b="1" dirty="0"/>
          </a:p>
        </p:txBody>
      </p:sp>
      <p:cxnSp>
        <p:nvCxnSpPr>
          <p:cNvPr id="14" name="Straight Arrow Connector 13"/>
          <p:cNvCxnSpPr/>
          <p:nvPr/>
        </p:nvCxnSpPr>
        <p:spPr>
          <a:xfrm flipH="1" flipV="1">
            <a:off x="4501662" y="2162921"/>
            <a:ext cx="3772763" cy="4637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274424" y="2441993"/>
            <a:ext cx="3682996"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a:t>2. Create a extended </a:t>
            </a:r>
            <a:r>
              <a:rPr lang="en-US" dirty="0" err="1"/>
              <a:t>StatelessWidget</a:t>
            </a:r>
            <a:endParaRPr lang="en-PH" b="1" dirty="0"/>
          </a:p>
        </p:txBody>
      </p:sp>
      <p:sp>
        <p:nvSpPr>
          <p:cNvPr id="16" name="Right Brace 15"/>
          <p:cNvSpPr/>
          <p:nvPr/>
        </p:nvSpPr>
        <p:spPr>
          <a:xfrm>
            <a:off x="5503985" y="2811325"/>
            <a:ext cx="689260" cy="3371063"/>
          </a:xfrm>
          <a:prstGeom prst="rightBrace">
            <a:avLst>
              <a:gd name="adj1" fmla="val 8333"/>
              <a:gd name="adj2" fmla="val 53012"/>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n-PH"/>
          </a:p>
        </p:txBody>
      </p:sp>
      <p:cxnSp>
        <p:nvCxnSpPr>
          <p:cNvPr id="17" name="Straight Arrow Connector 16"/>
          <p:cNvCxnSpPr/>
          <p:nvPr/>
        </p:nvCxnSpPr>
        <p:spPr>
          <a:xfrm flipH="1" flipV="1">
            <a:off x="6384429" y="4644963"/>
            <a:ext cx="1612311" cy="1197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996739" y="4460297"/>
            <a:ext cx="3682996" cy="369332"/>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dirty="0"/>
              <a:t>3. Copy code from </a:t>
            </a:r>
            <a:r>
              <a:rPr lang="en-US" dirty="0" err="1"/>
              <a:t>main.dart</a:t>
            </a:r>
            <a:endParaRPr lang="en-PH" b="1" dirty="0"/>
          </a:p>
        </p:txBody>
      </p:sp>
    </p:spTree>
    <p:extLst>
      <p:ext uri="{BB962C8B-B14F-4D97-AF65-F5344CB8AC3E}">
        <p14:creationId xmlns:p14="http://schemas.microsoft.com/office/powerpoint/2010/main" val="27604020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Custom Widget (</a:t>
            </a:r>
            <a:r>
              <a:rPr lang="en-US" dirty="0" err="1"/>
              <a:t>main.dart</a:t>
            </a:r>
            <a:r>
              <a:rPr lang="en-US" dirty="0"/>
              <a:t>)</a:t>
            </a:r>
            <a:endParaRPr lang="en-PH" dirty="0"/>
          </a:p>
        </p:txBody>
      </p:sp>
      <p:pic>
        <p:nvPicPr>
          <p:cNvPr id="5" name="Picture 4"/>
          <p:cNvPicPr>
            <a:picLocks noChangeAspect="1"/>
          </p:cNvPicPr>
          <p:nvPr/>
        </p:nvPicPr>
        <p:blipFill>
          <a:blip r:embed="rId2"/>
          <a:stretch>
            <a:fillRect/>
          </a:stretch>
        </p:blipFill>
        <p:spPr>
          <a:xfrm>
            <a:off x="1796562" y="2051172"/>
            <a:ext cx="5200000" cy="3903288"/>
          </a:xfrm>
          <a:prstGeom prst="rect">
            <a:avLst/>
          </a:prstGeom>
        </p:spPr>
      </p:pic>
      <p:cxnSp>
        <p:nvCxnSpPr>
          <p:cNvPr id="10" name="Straight Arrow Connector 9"/>
          <p:cNvCxnSpPr/>
          <p:nvPr/>
        </p:nvCxnSpPr>
        <p:spPr>
          <a:xfrm flipH="1" flipV="1">
            <a:off x="4221517" y="3184318"/>
            <a:ext cx="3890681" cy="77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112198" y="3007403"/>
            <a:ext cx="3737818"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a:t>1. Import </a:t>
            </a:r>
            <a:r>
              <a:rPr lang="en-US" b="1" dirty="0" err="1"/>
              <a:t>app.dart</a:t>
            </a:r>
            <a:r>
              <a:rPr lang="en-US" dirty="0"/>
              <a:t> using relative PATH</a:t>
            </a:r>
            <a:endParaRPr lang="en-PH" b="1" dirty="0"/>
          </a:p>
        </p:txBody>
      </p:sp>
      <p:sp>
        <p:nvSpPr>
          <p:cNvPr id="7" name="Rounded Rectangle 6"/>
          <p:cNvSpPr/>
          <p:nvPr/>
        </p:nvSpPr>
        <p:spPr>
          <a:xfrm>
            <a:off x="2329962" y="4493213"/>
            <a:ext cx="3594847" cy="72614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38100">
                <a:solidFill>
                  <a:schemeClr val="tx1"/>
                </a:solidFill>
              </a:ln>
            </a:endParaRPr>
          </a:p>
        </p:txBody>
      </p:sp>
      <p:cxnSp>
        <p:nvCxnSpPr>
          <p:cNvPr id="13" name="Straight Arrow Connector 12"/>
          <p:cNvCxnSpPr/>
          <p:nvPr/>
        </p:nvCxnSpPr>
        <p:spPr>
          <a:xfrm flipH="1" flipV="1">
            <a:off x="4078082" y="4750179"/>
            <a:ext cx="3890681" cy="77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968763" y="4573264"/>
            <a:ext cx="2975686"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a:t>1. Declare and use class App()</a:t>
            </a:r>
            <a:endParaRPr lang="en-PH" b="1" dirty="0"/>
          </a:p>
        </p:txBody>
      </p:sp>
    </p:spTree>
    <p:extLst>
      <p:ext uri="{BB962C8B-B14F-4D97-AF65-F5344CB8AC3E}">
        <p14:creationId xmlns:p14="http://schemas.microsoft.com/office/powerpoint/2010/main" val="36861450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6772" y="28718"/>
            <a:ext cx="10515600" cy="1325563"/>
          </a:xfrm>
        </p:spPr>
        <p:txBody>
          <a:bodyPr/>
          <a:lstStyle/>
          <a:p>
            <a:r>
              <a:rPr lang="en-US" b="1" dirty="0"/>
              <a:t>Widget Tree</a:t>
            </a:r>
            <a:endParaRPr lang="en-PH" b="1" dirty="0"/>
          </a:p>
        </p:txBody>
      </p:sp>
      <p:sp>
        <p:nvSpPr>
          <p:cNvPr id="5" name="Rectangle 4"/>
          <p:cNvSpPr/>
          <p:nvPr/>
        </p:nvSpPr>
        <p:spPr>
          <a:xfrm>
            <a:off x="5354342" y="2255488"/>
            <a:ext cx="1882589" cy="537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a:t>App</a:t>
            </a:r>
            <a:endParaRPr lang="en-PH" sz="2800" dirty="0"/>
          </a:p>
        </p:txBody>
      </p:sp>
      <p:sp>
        <p:nvSpPr>
          <p:cNvPr id="7" name="Rectangle 6"/>
          <p:cNvSpPr/>
          <p:nvPr/>
        </p:nvSpPr>
        <p:spPr>
          <a:xfrm>
            <a:off x="5354342" y="3090419"/>
            <a:ext cx="1882589" cy="537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Material App</a:t>
            </a:r>
            <a:endParaRPr lang="en-PH" sz="2400" dirty="0"/>
          </a:p>
        </p:txBody>
      </p:sp>
      <p:sp>
        <p:nvSpPr>
          <p:cNvPr id="8" name="Down Arrow 7"/>
          <p:cNvSpPr/>
          <p:nvPr/>
        </p:nvSpPr>
        <p:spPr>
          <a:xfrm>
            <a:off x="6156683" y="2802942"/>
            <a:ext cx="277905" cy="277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Rectangle 8"/>
          <p:cNvSpPr/>
          <p:nvPr/>
        </p:nvSpPr>
        <p:spPr>
          <a:xfrm>
            <a:off x="3471753" y="4231364"/>
            <a:ext cx="1882589" cy="537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400" b="1" dirty="0" err="1"/>
              <a:t>FloatingActionButton</a:t>
            </a:r>
            <a:endParaRPr lang="en-PH" sz="1400" b="1" dirty="0"/>
          </a:p>
        </p:txBody>
      </p:sp>
      <p:sp>
        <p:nvSpPr>
          <p:cNvPr id="10" name="Rectangle 9"/>
          <p:cNvSpPr/>
          <p:nvPr/>
        </p:nvSpPr>
        <p:spPr>
          <a:xfrm>
            <a:off x="7236931" y="4231364"/>
            <a:ext cx="1882589" cy="537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err="1"/>
              <a:t>AppBar</a:t>
            </a:r>
            <a:endParaRPr lang="en-PH" sz="2400" dirty="0"/>
          </a:p>
        </p:txBody>
      </p:sp>
      <p:cxnSp>
        <p:nvCxnSpPr>
          <p:cNvPr id="12" name="Straight Connector 11"/>
          <p:cNvCxnSpPr/>
          <p:nvPr/>
        </p:nvCxnSpPr>
        <p:spPr>
          <a:xfrm>
            <a:off x="4413047" y="3925350"/>
            <a:ext cx="3684495" cy="8965"/>
          </a:xfrm>
          <a:prstGeom prst="line">
            <a:avLst/>
          </a:prstGeom>
        </p:spPr>
        <p:style>
          <a:lnRef idx="3">
            <a:schemeClr val="dk1"/>
          </a:lnRef>
          <a:fillRef idx="0">
            <a:schemeClr val="dk1"/>
          </a:fillRef>
          <a:effectRef idx="2">
            <a:schemeClr val="dk1"/>
          </a:effectRef>
          <a:fontRef idx="minor">
            <a:schemeClr val="tx1"/>
          </a:fontRef>
        </p:style>
      </p:cxnSp>
      <p:sp>
        <p:nvSpPr>
          <p:cNvPr id="13" name="Down Arrow 12"/>
          <p:cNvSpPr/>
          <p:nvPr/>
        </p:nvSpPr>
        <p:spPr>
          <a:xfrm>
            <a:off x="6116341" y="3637873"/>
            <a:ext cx="277905" cy="277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Down Arrow 13"/>
          <p:cNvSpPr/>
          <p:nvPr/>
        </p:nvSpPr>
        <p:spPr>
          <a:xfrm>
            <a:off x="7958589" y="3925350"/>
            <a:ext cx="277905" cy="277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Down Arrow 14"/>
          <p:cNvSpPr/>
          <p:nvPr/>
        </p:nvSpPr>
        <p:spPr>
          <a:xfrm>
            <a:off x="4287541" y="3915778"/>
            <a:ext cx="277905" cy="277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Rectangle 15"/>
          <p:cNvSpPr/>
          <p:nvPr/>
        </p:nvSpPr>
        <p:spPr>
          <a:xfrm>
            <a:off x="3471753" y="5077687"/>
            <a:ext cx="1882589" cy="537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b="1" dirty="0"/>
              <a:t>Icon</a:t>
            </a:r>
            <a:endParaRPr lang="en-PH" sz="2400" b="1" dirty="0"/>
          </a:p>
        </p:txBody>
      </p:sp>
      <p:sp>
        <p:nvSpPr>
          <p:cNvPr id="17" name="Rectangle 16"/>
          <p:cNvSpPr/>
          <p:nvPr/>
        </p:nvSpPr>
        <p:spPr>
          <a:xfrm>
            <a:off x="7236931" y="5077687"/>
            <a:ext cx="1882589" cy="53788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Text</a:t>
            </a:r>
            <a:endParaRPr lang="en-PH" sz="2400" dirty="0"/>
          </a:p>
        </p:txBody>
      </p:sp>
      <p:sp>
        <p:nvSpPr>
          <p:cNvPr id="18" name="Down Arrow 17"/>
          <p:cNvSpPr/>
          <p:nvPr/>
        </p:nvSpPr>
        <p:spPr>
          <a:xfrm>
            <a:off x="7958589" y="4794086"/>
            <a:ext cx="277905" cy="277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Down Arrow 18"/>
          <p:cNvSpPr/>
          <p:nvPr/>
        </p:nvSpPr>
        <p:spPr>
          <a:xfrm>
            <a:off x="4287541" y="4784514"/>
            <a:ext cx="277905" cy="2779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68657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randombar(horizontal)">
                                      <p:cBhvr>
                                        <p:cTn id="20" dur="500"/>
                                        <p:tgtEl>
                                          <p:spTgt spid="13"/>
                                        </p:tgtEl>
                                      </p:cBhvr>
                                    </p:animEffect>
                                  </p:childTnLst>
                                </p:cTn>
                              </p:par>
                              <p:par>
                                <p:cTn id="21" presetID="14" presetClass="entr" presetSubtype="1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randombar(horizontal)">
                                      <p:cBhvr>
                                        <p:cTn id="23" dur="500"/>
                                        <p:tgtEl>
                                          <p:spTgt spid="12"/>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randombar(horizontal)">
                                      <p:cBhvr>
                                        <p:cTn id="26" dur="500"/>
                                        <p:tgtEl>
                                          <p:spTgt spid="15"/>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randombar(horizontal)">
                                      <p:cBhvr>
                                        <p:cTn id="29" dur="500"/>
                                        <p:tgtEl>
                                          <p:spTgt spid="14"/>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randombar(horizontal)">
                                      <p:cBhvr>
                                        <p:cTn id="32" dur="500"/>
                                        <p:tgtEl>
                                          <p:spTgt spid="9"/>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randombar(horizontal)">
                                      <p:cBhvr>
                                        <p:cTn id="40" dur="500"/>
                                        <p:tgtEl>
                                          <p:spTgt spid="1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randombar(horizontal)">
                                      <p:cBhvr>
                                        <p:cTn id="48" dur="500"/>
                                        <p:tgtEl>
                                          <p:spTgt spid="18"/>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randombar(horizontal)">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3" grpId="0" animBg="1"/>
      <p:bldP spid="14" grpId="0" animBg="1"/>
      <p:bldP spid="15" grpId="0" animBg="1"/>
      <p:bldP spid="16" grpId="0" animBg="1"/>
      <p:bldP spid="17" grpId="0" animBg="1"/>
      <p:bldP spid="18"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3"/>
          <p:cNvPicPr>
            <a:picLocks noGrp="1" noChangeAspect="1"/>
          </p:cNvPicPr>
          <p:nvPr>
            <p:ph idx="1"/>
          </p:nvPr>
        </p:nvPicPr>
        <p:blipFill rotWithShape="1">
          <a:blip r:embed="rId2"/>
          <a:srcRect r="72002"/>
          <a:stretch/>
        </p:blipFill>
        <p:spPr>
          <a:xfrm>
            <a:off x="1337502" y="1612401"/>
            <a:ext cx="2408539" cy="4347758"/>
          </a:xfrm>
          <a:prstGeom prst="rect">
            <a:avLst/>
          </a:prstGeom>
        </p:spPr>
      </p:pic>
      <p:cxnSp>
        <p:nvCxnSpPr>
          <p:cNvPr id="5" name="Straight Arrow Connector 4"/>
          <p:cNvCxnSpPr/>
          <p:nvPr/>
        </p:nvCxnSpPr>
        <p:spPr>
          <a:xfrm flipH="1">
            <a:off x="2848708" y="2123374"/>
            <a:ext cx="3910681" cy="14818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759388" y="1938707"/>
            <a:ext cx="3025828"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a:t>Increment every time + is click</a:t>
            </a:r>
            <a:endParaRPr lang="en-PH" b="1" dirty="0"/>
          </a:p>
        </p:txBody>
      </p:sp>
      <p:cxnSp>
        <p:nvCxnSpPr>
          <p:cNvPr id="7" name="Straight Arrow Connector 6"/>
          <p:cNvCxnSpPr/>
          <p:nvPr/>
        </p:nvCxnSpPr>
        <p:spPr>
          <a:xfrm flipH="1">
            <a:off x="3173508" y="2396496"/>
            <a:ext cx="3711386" cy="241750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664936" y="3396791"/>
            <a:ext cx="1924985" cy="646331"/>
          </a:xfrm>
          <a:prstGeom prst="rect">
            <a:avLst/>
          </a:prstGeom>
          <a:noFill/>
        </p:spPr>
        <p:txBody>
          <a:bodyPr wrap="square" rtlCol="0">
            <a:spAutoFit/>
          </a:bodyPr>
          <a:lstStyle/>
          <a:p>
            <a:pPr algn="ctr"/>
            <a:r>
              <a:rPr lang="en-US" sz="3600" b="1" dirty="0" smtClean="0"/>
              <a:t>1</a:t>
            </a:r>
            <a:endParaRPr lang="en-US" sz="4000" b="1" dirty="0"/>
          </a:p>
        </p:txBody>
      </p:sp>
      <p:pic>
        <p:nvPicPr>
          <p:cNvPr id="2" name="Picture 1"/>
          <p:cNvPicPr>
            <a:picLocks noChangeAspect="1"/>
          </p:cNvPicPr>
          <p:nvPr/>
        </p:nvPicPr>
        <p:blipFill>
          <a:blip r:embed="rId3"/>
          <a:stretch>
            <a:fillRect/>
          </a:stretch>
        </p:blipFill>
        <p:spPr>
          <a:xfrm>
            <a:off x="1664936" y="2206452"/>
            <a:ext cx="1855086" cy="145815"/>
          </a:xfrm>
          <a:prstGeom prst="rect">
            <a:avLst/>
          </a:prstGeom>
        </p:spPr>
      </p:pic>
      <p:sp>
        <p:nvSpPr>
          <p:cNvPr id="10" name="TextBox 9"/>
          <p:cNvSpPr txBox="1"/>
          <p:nvPr/>
        </p:nvSpPr>
        <p:spPr>
          <a:xfrm>
            <a:off x="1728152" y="2167602"/>
            <a:ext cx="1904880" cy="307777"/>
          </a:xfrm>
          <a:prstGeom prst="rect">
            <a:avLst/>
          </a:prstGeom>
          <a:noFill/>
        </p:spPr>
        <p:txBody>
          <a:bodyPr wrap="none" rtlCol="0">
            <a:spAutoFit/>
          </a:bodyPr>
          <a:lstStyle/>
          <a:p>
            <a:r>
              <a:rPr lang="en-US" sz="1400" b="1" dirty="0" smtClean="0"/>
              <a:t>Welcome to FlutterDev</a:t>
            </a:r>
            <a:endParaRPr lang="en-US" sz="1600" b="1" dirty="0"/>
          </a:p>
        </p:txBody>
      </p:sp>
    </p:spTree>
    <p:extLst>
      <p:ext uri="{BB962C8B-B14F-4D97-AF65-F5344CB8AC3E}">
        <p14:creationId xmlns:p14="http://schemas.microsoft.com/office/powerpoint/2010/main" val="399026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Refactor </a:t>
            </a:r>
            <a:r>
              <a:rPr lang="en-US" b="1" dirty="0" err="1"/>
              <a:t>StatelessWidget</a:t>
            </a:r>
            <a:r>
              <a:rPr lang="en-US" b="1" dirty="0"/>
              <a:t> to </a:t>
            </a:r>
            <a:r>
              <a:rPr lang="en-US" b="1" dirty="0" err="1"/>
              <a:t>StatefulWidget</a:t>
            </a:r>
            <a:endParaRPr lang="en-PH" b="1" dirty="0"/>
          </a:p>
        </p:txBody>
      </p:sp>
      <p:pic>
        <p:nvPicPr>
          <p:cNvPr id="4" name="Content Placeholder 3"/>
          <p:cNvPicPr>
            <a:picLocks noGrp="1" noChangeAspect="1"/>
          </p:cNvPicPr>
          <p:nvPr>
            <p:ph idx="1"/>
          </p:nvPr>
        </p:nvPicPr>
        <p:blipFill>
          <a:blip r:embed="rId2"/>
          <a:stretch>
            <a:fillRect/>
          </a:stretch>
        </p:blipFill>
        <p:spPr>
          <a:xfrm>
            <a:off x="2313503" y="1825625"/>
            <a:ext cx="7564994" cy="4351338"/>
          </a:xfrm>
          <a:prstGeom prst="rect">
            <a:avLst/>
          </a:prstGeom>
        </p:spPr>
      </p:pic>
    </p:spTree>
    <p:extLst>
      <p:ext uri="{BB962C8B-B14F-4D97-AF65-F5344CB8AC3E}">
        <p14:creationId xmlns:p14="http://schemas.microsoft.com/office/powerpoint/2010/main" val="23169217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Refactor </a:t>
            </a:r>
            <a:r>
              <a:rPr lang="en-US" b="1" dirty="0" err="1"/>
              <a:t>StatelessWidget</a:t>
            </a:r>
            <a:r>
              <a:rPr lang="en-US" b="1" dirty="0"/>
              <a:t> to </a:t>
            </a:r>
            <a:r>
              <a:rPr lang="en-US" b="1" dirty="0" err="1"/>
              <a:t>StatefulWidget</a:t>
            </a:r>
            <a:endParaRPr lang="en-PH" b="1" dirty="0"/>
          </a:p>
        </p:txBody>
      </p:sp>
      <p:pic>
        <p:nvPicPr>
          <p:cNvPr id="5" name="Picture 4"/>
          <p:cNvPicPr>
            <a:picLocks noChangeAspect="1"/>
          </p:cNvPicPr>
          <p:nvPr/>
        </p:nvPicPr>
        <p:blipFill>
          <a:blip r:embed="rId2"/>
          <a:stretch>
            <a:fillRect/>
          </a:stretch>
        </p:blipFill>
        <p:spPr>
          <a:xfrm>
            <a:off x="3201852" y="1737360"/>
            <a:ext cx="5295238" cy="4522850"/>
          </a:xfrm>
          <a:prstGeom prst="rect">
            <a:avLst/>
          </a:prstGeom>
        </p:spPr>
      </p:pic>
    </p:spTree>
    <p:extLst>
      <p:ext uri="{BB962C8B-B14F-4D97-AF65-F5344CB8AC3E}">
        <p14:creationId xmlns:p14="http://schemas.microsoft.com/office/powerpoint/2010/main" val="10010470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Refactor </a:t>
            </a:r>
            <a:r>
              <a:rPr lang="en-US" b="1" dirty="0" err="1"/>
              <a:t>StatelessWidget</a:t>
            </a:r>
            <a:r>
              <a:rPr lang="en-US" b="1" dirty="0"/>
              <a:t> to </a:t>
            </a:r>
            <a:r>
              <a:rPr lang="en-US" b="1" dirty="0" err="1"/>
              <a:t>StatefulWidget</a:t>
            </a:r>
            <a:endParaRPr lang="en-PH" b="1" dirty="0"/>
          </a:p>
        </p:txBody>
      </p:sp>
      <p:pic>
        <p:nvPicPr>
          <p:cNvPr id="3" name="Picture 2"/>
          <p:cNvPicPr>
            <a:picLocks noChangeAspect="1"/>
          </p:cNvPicPr>
          <p:nvPr/>
        </p:nvPicPr>
        <p:blipFill>
          <a:blip r:embed="rId2"/>
          <a:stretch>
            <a:fillRect/>
          </a:stretch>
        </p:blipFill>
        <p:spPr>
          <a:xfrm>
            <a:off x="1436077" y="2564550"/>
            <a:ext cx="5261872" cy="2267427"/>
          </a:xfrm>
          <a:prstGeom prst="rect">
            <a:avLst/>
          </a:prstGeom>
        </p:spPr>
      </p:pic>
      <p:pic>
        <p:nvPicPr>
          <p:cNvPr id="4" name="Picture 3"/>
          <p:cNvPicPr>
            <a:picLocks noChangeAspect="1"/>
          </p:cNvPicPr>
          <p:nvPr/>
        </p:nvPicPr>
        <p:blipFill>
          <a:blip r:embed="rId3"/>
          <a:stretch>
            <a:fillRect/>
          </a:stretch>
        </p:blipFill>
        <p:spPr>
          <a:xfrm>
            <a:off x="7839678" y="3104921"/>
            <a:ext cx="4223368" cy="809524"/>
          </a:xfrm>
          <a:prstGeom prst="rect">
            <a:avLst/>
          </a:prstGeom>
        </p:spPr>
      </p:pic>
      <p:grpSp>
        <p:nvGrpSpPr>
          <p:cNvPr id="28" name="Group 27"/>
          <p:cNvGrpSpPr/>
          <p:nvPr/>
        </p:nvGrpSpPr>
        <p:grpSpPr>
          <a:xfrm>
            <a:off x="5904983" y="3698263"/>
            <a:ext cx="4853234" cy="837878"/>
            <a:chOff x="5307106" y="3698263"/>
            <a:chExt cx="5154706" cy="837878"/>
          </a:xfrm>
        </p:grpSpPr>
        <p:cxnSp>
          <p:nvCxnSpPr>
            <p:cNvPr id="6" name="Straight Arrow Connector 5"/>
            <p:cNvCxnSpPr/>
            <p:nvPr/>
          </p:nvCxnSpPr>
          <p:spPr>
            <a:xfrm flipH="1">
              <a:off x="5307106" y="4536141"/>
              <a:ext cx="515470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0425953" y="3698263"/>
              <a:ext cx="0" cy="8378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915741" y="2770094"/>
            <a:ext cx="3028418" cy="1347108"/>
            <a:chOff x="5317864" y="2770094"/>
            <a:chExt cx="3216536" cy="1347108"/>
          </a:xfrm>
        </p:grpSpPr>
        <p:cxnSp>
          <p:nvCxnSpPr>
            <p:cNvPr id="17" name="Straight Arrow Connector 16"/>
            <p:cNvCxnSpPr/>
            <p:nvPr/>
          </p:nvCxnSpPr>
          <p:spPr>
            <a:xfrm flipH="1">
              <a:off x="5317864" y="2770094"/>
              <a:ext cx="14164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23529" y="2770094"/>
              <a:ext cx="0" cy="1347108"/>
            </a:xfrm>
            <a:prstGeom prst="line">
              <a:avLst/>
            </a:prstGeom>
            <a:ln w="44450"/>
          </p:spPr>
          <p:style>
            <a:lnRef idx="3">
              <a:schemeClr val="accent1"/>
            </a:lnRef>
            <a:fillRef idx="0">
              <a:schemeClr val="accent1"/>
            </a:fillRef>
            <a:effectRef idx="2">
              <a:schemeClr val="accent1"/>
            </a:effectRef>
            <a:fontRef idx="minor">
              <a:schemeClr val="tx1"/>
            </a:fontRef>
          </p:style>
        </p:cxnSp>
        <p:cxnSp>
          <p:nvCxnSpPr>
            <p:cNvPr id="21" name="Straight Connector 20"/>
            <p:cNvCxnSpPr/>
            <p:nvPr/>
          </p:nvCxnSpPr>
          <p:spPr>
            <a:xfrm>
              <a:off x="6734287" y="4095136"/>
              <a:ext cx="1800113" cy="13782"/>
            </a:xfrm>
            <a:prstGeom prst="line">
              <a:avLst/>
            </a:prstGeom>
            <a:ln w="44450"/>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p:nvPr/>
          </p:nvCxnSpPr>
          <p:spPr>
            <a:xfrm flipV="1">
              <a:off x="8534400" y="3698263"/>
              <a:ext cx="0" cy="41893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0179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down)">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err="1"/>
              <a:t>Fuschsia</a:t>
            </a:r>
            <a:endParaRPr lang="en-PH" b="1" dirty="0"/>
          </a:p>
        </p:txBody>
      </p:sp>
      <p:sp>
        <p:nvSpPr>
          <p:cNvPr id="3" name="Content Placeholder 2"/>
          <p:cNvSpPr>
            <a:spLocks noGrp="1"/>
          </p:cNvSpPr>
          <p:nvPr>
            <p:ph idx="1"/>
          </p:nvPr>
        </p:nvSpPr>
        <p:spPr>
          <a:xfrm>
            <a:off x="1425050" y="2015732"/>
            <a:ext cx="5706459" cy="3450613"/>
          </a:xfrm>
        </p:spPr>
        <p:txBody>
          <a:bodyPr>
            <a:normAutofit/>
          </a:bodyPr>
          <a:lstStyle/>
          <a:p>
            <a:r>
              <a:rPr lang="en-US" sz="3200" dirty="0" err="1"/>
              <a:t>Fuschsia</a:t>
            </a:r>
            <a:r>
              <a:rPr lang="en-US" sz="3200" dirty="0"/>
              <a:t> is Google’s next Operating System for mobile devices. All of the apps for </a:t>
            </a:r>
            <a:r>
              <a:rPr lang="en-US" sz="3200" dirty="0" err="1"/>
              <a:t>Fuschsia</a:t>
            </a:r>
            <a:r>
              <a:rPr lang="en-US" sz="3200" dirty="0"/>
              <a:t> are being developed by Google in Flutter.</a:t>
            </a:r>
            <a:endParaRPr lang="en-PH" sz="32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4380" y="2208304"/>
            <a:ext cx="4193915" cy="279594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680632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Refactor </a:t>
            </a:r>
            <a:r>
              <a:rPr lang="en-US" b="1" dirty="0" err="1"/>
              <a:t>StatelessWidget</a:t>
            </a:r>
            <a:r>
              <a:rPr lang="en-US" b="1" dirty="0"/>
              <a:t> to </a:t>
            </a:r>
            <a:r>
              <a:rPr lang="en-US" b="1" dirty="0" err="1"/>
              <a:t>StatefulWidget</a:t>
            </a:r>
            <a:endParaRPr lang="en-PH" b="1" dirty="0"/>
          </a:p>
        </p:txBody>
      </p:sp>
      <p:pic>
        <p:nvPicPr>
          <p:cNvPr id="8" name="Picture 7"/>
          <p:cNvPicPr>
            <a:picLocks noChangeAspect="1"/>
          </p:cNvPicPr>
          <p:nvPr/>
        </p:nvPicPr>
        <p:blipFill>
          <a:blip r:embed="rId2"/>
          <a:stretch>
            <a:fillRect/>
          </a:stretch>
        </p:blipFill>
        <p:spPr>
          <a:xfrm>
            <a:off x="7373084" y="2673457"/>
            <a:ext cx="4402300" cy="1128229"/>
          </a:xfrm>
          <a:prstGeom prst="rect">
            <a:avLst/>
          </a:prstGeom>
        </p:spPr>
      </p:pic>
      <p:pic>
        <p:nvPicPr>
          <p:cNvPr id="9" name="Picture 8"/>
          <p:cNvPicPr>
            <a:picLocks noChangeAspect="1"/>
          </p:cNvPicPr>
          <p:nvPr/>
        </p:nvPicPr>
        <p:blipFill>
          <a:blip r:embed="rId3"/>
          <a:stretch>
            <a:fillRect/>
          </a:stretch>
        </p:blipFill>
        <p:spPr>
          <a:xfrm>
            <a:off x="1445957" y="2286498"/>
            <a:ext cx="4733490" cy="2334325"/>
          </a:xfrm>
          <a:prstGeom prst="rect">
            <a:avLst/>
          </a:prstGeom>
        </p:spPr>
      </p:pic>
      <p:sp>
        <p:nvSpPr>
          <p:cNvPr id="10" name="Rounded Rectangle 9"/>
          <p:cNvSpPr/>
          <p:nvPr/>
        </p:nvSpPr>
        <p:spPr>
          <a:xfrm>
            <a:off x="1796527" y="2705962"/>
            <a:ext cx="3259567" cy="9036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nvGrpSpPr>
          <p:cNvPr id="22" name="Group 21"/>
          <p:cNvGrpSpPr/>
          <p:nvPr/>
        </p:nvGrpSpPr>
        <p:grpSpPr>
          <a:xfrm>
            <a:off x="4921749" y="2200351"/>
            <a:ext cx="6233931" cy="957432"/>
            <a:chOff x="5317864" y="1812662"/>
            <a:chExt cx="6233931" cy="957432"/>
          </a:xfrm>
        </p:grpSpPr>
        <p:cxnSp>
          <p:nvCxnSpPr>
            <p:cNvPr id="23" name="Straight Arrow Connector 22"/>
            <p:cNvCxnSpPr/>
            <p:nvPr/>
          </p:nvCxnSpPr>
          <p:spPr>
            <a:xfrm flipH="1">
              <a:off x="5317864" y="2770094"/>
              <a:ext cx="14164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34287" y="1812663"/>
              <a:ext cx="0" cy="957431"/>
            </a:xfrm>
            <a:prstGeom prst="line">
              <a:avLst/>
            </a:prstGeom>
            <a:ln w="44450"/>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6734287" y="1812662"/>
              <a:ext cx="4817508" cy="10115"/>
            </a:xfrm>
            <a:prstGeom prst="line">
              <a:avLst/>
            </a:prstGeom>
            <a:ln w="44450"/>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a:off x="11543913" y="1812662"/>
              <a:ext cx="5255" cy="7106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265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72132" y="1866534"/>
            <a:ext cx="5031665" cy="4357522"/>
          </a:xfrm>
          <a:prstGeom prst="rect">
            <a:avLst/>
          </a:prstGeom>
        </p:spPr>
      </p:pic>
      <p:sp>
        <p:nvSpPr>
          <p:cNvPr id="2" name="Title 1"/>
          <p:cNvSpPr>
            <a:spLocks noGrp="1"/>
          </p:cNvSpPr>
          <p:nvPr>
            <p:ph type="title"/>
          </p:nvPr>
        </p:nvSpPr>
        <p:spPr/>
        <p:txBody>
          <a:bodyPr/>
          <a:lstStyle/>
          <a:p>
            <a:r>
              <a:rPr lang="en-US" b="1" dirty="0"/>
              <a:t>Refactor </a:t>
            </a:r>
            <a:r>
              <a:rPr lang="en-US" b="1" dirty="0" err="1"/>
              <a:t>StatelessWidget</a:t>
            </a:r>
            <a:r>
              <a:rPr lang="en-US" b="1" dirty="0"/>
              <a:t> to </a:t>
            </a:r>
            <a:r>
              <a:rPr lang="en-US" b="1" dirty="0" err="1"/>
              <a:t>StatefulWidget</a:t>
            </a:r>
            <a:endParaRPr lang="en-PH" b="1" dirty="0"/>
          </a:p>
        </p:txBody>
      </p:sp>
      <p:grpSp>
        <p:nvGrpSpPr>
          <p:cNvPr id="22" name="Group 21"/>
          <p:cNvGrpSpPr/>
          <p:nvPr/>
        </p:nvGrpSpPr>
        <p:grpSpPr>
          <a:xfrm>
            <a:off x="5527074" y="2305859"/>
            <a:ext cx="4548912" cy="957432"/>
            <a:chOff x="5317864" y="1812662"/>
            <a:chExt cx="6233931" cy="957432"/>
          </a:xfrm>
        </p:grpSpPr>
        <p:cxnSp>
          <p:nvCxnSpPr>
            <p:cNvPr id="23" name="Straight Arrow Connector 22"/>
            <p:cNvCxnSpPr/>
            <p:nvPr/>
          </p:nvCxnSpPr>
          <p:spPr>
            <a:xfrm flipH="1">
              <a:off x="5317864" y="2770094"/>
              <a:ext cx="1416423"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734287" y="1812663"/>
              <a:ext cx="0" cy="957431"/>
            </a:xfrm>
            <a:prstGeom prst="line">
              <a:avLst/>
            </a:prstGeom>
            <a:ln w="44450"/>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6734287" y="1812662"/>
              <a:ext cx="4817508" cy="10115"/>
            </a:xfrm>
            <a:prstGeom prst="line">
              <a:avLst/>
            </a:prstGeom>
            <a:ln w="44450"/>
          </p:spPr>
          <p:style>
            <a:lnRef idx="3">
              <a:schemeClr val="accent1"/>
            </a:lnRef>
            <a:fillRef idx="0">
              <a:schemeClr val="accent1"/>
            </a:fillRef>
            <a:effectRef idx="2">
              <a:schemeClr val="accent1"/>
            </a:effectRef>
            <a:fontRef idx="minor">
              <a:schemeClr val="tx1"/>
            </a:fontRef>
          </p:style>
        </p:cxnSp>
        <p:cxnSp>
          <p:nvCxnSpPr>
            <p:cNvPr id="29" name="Straight Arrow Connector 28"/>
            <p:cNvCxnSpPr/>
            <p:nvPr/>
          </p:nvCxnSpPr>
          <p:spPr>
            <a:xfrm>
              <a:off x="11543913" y="1812662"/>
              <a:ext cx="5255" cy="7106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4" name="Picture 3"/>
          <p:cNvPicPr>
            <a:picLocks noChangeAspect="1"/>
          </p:cNvPicPr>
          <p:nvPr/>
        </p:nvPicPr>
        <p:blipFill>
          <a:blip r:embed="rId3"/>
          <a:stretch>
            <a:fillRect/>
          </a:stretch>
        </p:blipFill>
        <p:spPr>
          <a:xfrm>
            <a:off x="6890127" y="3016472"/>
            <a:ext cx="4818458" cy="838095"/>
          </a:xfrm>
          <a:prstGeom prst="rect">
            <a:avLst/>
          </a:prstGeom>
        </p:spPr>
      </p:pic>
    </p:spTree>
    <p:extLst>
      <p:ext uri="{BB962C8B-B14F-4D97-AF65-F5344CB8AC3E}">
        <p14:creationId xmlns:p14="http://schemas.microsoft.com/office/powerpoint/2010/main" val="77092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559170" y="2562827"/>
            <a:ext cx="4841273" cy="2448948"/>
          </a:xfrm>
          <a:prstGeom prst="rect">
            <a:avLst/>
          </a:prstGeom>
        </p:spPr>
      </p:pic>
      <p:sp>
        <p:nvSpPr>
          <p:cNvPr id="2" name="Title 1"/>
          <p:cNvSpPr>
            <a:spLocks noGrp="1"/>
          </p:cNvSpPr>
          <p:nvPr>
            <p:ph type="title"/>
          </p:nvPr>
        </p:nvSpPr>
        <p:spPr/>
        <p:txBody>
          <a:bodyPr/>
          <a:lstStyle/>
          <a:p>
            <a:r>
              <a:rPr lang="en-US" dirty="0"/>
              <a:t>Refactor </a:t>
            </a:r>
            <a:r>
              <a:rPr lang="en-US" dirty="0" err="1"/>
              <a:t>StatelessWidget</a:t>
            </a:r>
            <a:r>
              <a:rPr lang="en-US" dirty="0"/>
              <a:t> to </a:t>
            </a:r>
            <a:r>
              <a:rPr lang="en-US" dirty="0" err="1"/>
              <a:t>StatefulWidget</a:t>
            </a:r>
            <a:endParaRPr lang="en-PH" dirty="0"/>
          </a:p>
        </p:txBody>
      </p:sp>
      <p:cxnSp>
        <p:nvCxnSpPr>
          <p:cNvPr id="23" name="Straight Arrow Connector 22"/>
          <p:cNvCxnSpPr/>
          <p:nvPr/>
        </p:nvCxnSpPr>
        <p:spPr>
          <a:xfrm flipH="1" flipV="1">
            <a:off x="3979807" y="3859729"/>
            <a:ext cx="3859890" cy="48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7026149" y="3431157"/>
            <a:ext cx="4828571" cy="857143"/>
          </a:xfrm>
          <a:prstGeom prst="rect">
            <a:avLst/>
          </a:prstGeom>
        </p:spPr>
      </p:pic>
    </p:spTree>
    <p:extLst>
      <p:ext uri="{BB962C8B-B14F-4D97-AF65-F5344CB8AC3E}">
        <p14:creationId xmlns:p14="http://schemas.microsoft.com/office/powerpoint/2010/main" val="385577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12234" y="1176890"/>
            <a:ext cx="4190476" cy="5076834"/>
          </a:xfrm>
          <a:prstGeom prst="rect">
            <a:avLst/>
          </a:prstGeom>
        </p:spPr>
      </p:pic>
      <p:sp>
        <p:nvSpPr>
          <p:cNvPr id="2" name="Title 1"/>
          <p:cNvSpPr>
            <a:spLocks noGrp="1"/>
          </p:cNvSpPr>
          <p:nvPr>
            <p:ph type="title"/>
          </p:nvPr>
        </p:nvSpPr>
        <p:spPr>
          <a:xfrm>
            <a:off x="1079166" y="-347319"/>
            <a:ext cx="11335044" cy="1450757"/>
          </a:xfrm>
        </p:spPr>
        <p:txBody>
          <a:bodyPr/>
          <a:lstStyle/>
          <a:p>
            <a:r>
              <a:rPr lang="en-US" b="1" dirty="0"/>
              <a:t>Refactor </a:t>
            </a:r>
            <a:r>
              <a:rPr lang="en-US" b="1" dirty="0" err="1"/>
              <a:t>StatelessWidget</a:t>
            </a:r>
            <a:r>
              <a:rPr lang="en-US" b="1" dirty="0"/>
              <a:t> to </a:t>
            </a:r>
            <a:r>
              <a:rPr lang="en-US" b="1" dirty="0" err="1"/>
              <a:t>StatefulWidget</a:t>
            </a:r>
            <a:endParaRPr lang="en-PH" b="1" dirty="0"/>
          </a:p>
        </p:txBody>
      </p:sp>
      <p:cxnSp>
        <p:nvCxnSpPr>
          <p:cNvPr id="23" name="Straight Arrow Connector 22"/>
          <p:cNvCxnSpPr/>
          <p:nvPr/>
        </p:nvCxnSpPr>
        <p:spPr>
          <a:xfrm flipH="1" flipV="1">
            <a:off x="3271946" y="3381718"/>
            <a:ext cx="3859890" cy="48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6834611" y="2934099"/>
            <a:ext cx="4866667" cy="895238"/>
          </a:xfrm>
          <a:prstGeom prst="rect">
            <a:avLst/>
          </a:prstGeom>
        </p:spPr>
      </p:pic>
      <p:pic>
        <p:nvPicPr>
          <p:cNvPr id="7" name="Picture 6"/>
          <p:cNvPicPr>
            <a:picLocks noChangeAspect="1"/>
          </p:cNvPicPr>
          <p:nvPr/>
        </p:nvPicPr>
        <p:blipFill>
          <a:blip r:embed="rId4"/>
          <a:stretch>
            <a:fillRect/>
          </a:stretch>
        </p:blipFill>
        <p:spPr>
          <a:xfrm>
            <a:off x="1805653" y="2610245"/>
            <a:ext cx="1790476" cy="180952"/>
          </a:xfrm>
          <a:prstGeom prst="rect">
            <a:avLst/>
          </a:prstGeom>
        </p:spPr>
      </p:pic>
      <p:cxnSp>
        <p:nvCxnSpPr>
          <p:cNvPr id="12" name="Straight Arrow Connector 11"/>
          <p:cNvCxnSpPr/>
          <p:nvPr/>
        </p:nvCxnSpPr>
        <p:spPr>
          <a:xfrm flipH="1" flipV="1">
            <a:off x="3596129" y="2679368"/>
            <a:ext cx="3890681" cy="77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486810" y="2502453"/>
            <a:ext cx="2953757" cy="369332"/>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lang="en-US" dirty="0"/>
              <a:t>Show the value on the screen</a:t>
            </a:r>
            <a:endParaRPr lang="en-PH" b="1" dirty="0"/>
          </a:p>
        </p:txBody>
      </p:sp>
    </p:spTree>
    <p:extLst>
      <p:ext uri="{BB962C8B-B14F-4D97-AF65-F5344CB8AC3E}">
        <p14:creationId xmlns:p14="http://schemas.microsoft.com/office/powerpoint/2010/main" val="401804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7201" y="128342"/>
            <a:ext cx="10058400" cy="1450757"/>
          </a:xfrm>
        </p:spPr>
        <p:txBody>
          <a:bodyPr/>
          <a:lstStyle/>
          <a:p>
            <a:r>
              <a:rPr lang="en-PH" b="1" dirty="0" smtClean="0"/>
              <a:t>Align Text Using Container</a:t>
            </a:r>
            <a:endParaRPr lang="en-PH" b="1" dirty="0"/>
          </a:p>
        </p:txBody>
      </p:sp>
      <p:pic>
        <p:nvPicPr>
          <p:cNvPr id="4" name="Picture 3"/>
          <p:cNvPicPr>
            <a:picLocks noChangeAspect="1"/>
          </p:cNvPicPr>
          <p:nvPr/>
        </p:nvPicPr>
        <p:blipFill>
          <a:blip r:embed="rId2"/>
          <a:stretch>
            <a:fillRect/>
          </a:stretch>
        </p:blipFill>
        <p:spPr>
          <a:xfrm>
            <a:off x="1358457" y="2319336"/>
            <a:ext cx="10467197" cy="1584449"/>
          </a:xfrm>
          <a:prstGeom prst="rect">
            <a:avLst/>
          </a:prstGeom>
        </p:spPr>
      </p:pic>
    </p:spTree>
    <p:extLst>
      <p:ext uri="{BB962C8B-B14F-4D97-AF65-F5344CB8AC3E}">
        <p14:creationId xmlns:p14="http://schemas.microsoft.com/office/powerpoint/2010/main" val="30792976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b="1" dirty="0" smtClean="0"/>
              <a:t>Activity: Change Color (Blue and Red)</a:t>
            </a:r>
            <a:endParaRPr lang="en-PH" b="1" dirty="0"/>
          </a:p>
        </p:txBody>
      </p:sp>
      <p:sp>
        <p:nvSpPr>
          <p:cNvPr id="3" name="Content Placeholder 2"/>
          <p:cNvSpPr>
            <a:spLocks noGrp="1"/>
          </p:cNvSpPr>
          <p:nvPr>
            <p:ph idx="1"/>
          </p:nvPr>
        </p:nvSpPr>
        <p:spPr>
          <a:xfrm>
            <a:off x="1301262" y="1845734"/>
            <a:ext cx="9854418" cy="4023360"/>
          </a:xfrm>
        </p:spPr>
        <p:txBody>
          <a:bodyPr>
            <a:normAutofit/>
          </a:bodyPr>
          <a:lstStyle/>
          <a:p>
            <a:pPr marL="0" indent="0">
              <a:buNone/>
            </a:pPr>
            <a:r>
              <a:rPr lang="en-PH" sz="3200" dirty="0" smtClean="0"/>
              <a:t>Change the color of the item RED the value of the item is greater than 10</a:t>
            </a:r>
            <a:endParaRPr lang="en-PH" sz="3200" dirty="0"/>
          </a:p>
        </p:txBody>
      </p:sp>
    </p:spTree>
    <p:extLst>
      <p:ext uri="{BB962C8B-B14F-4D97-AF65-F5344CB8AC3E}">
        <p14:creationId xmlns:p14="http://schemas.microsoft.com/office/powerpoint/2010/main" val="9585407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6253779" cy="1450757"/>
          </a:xfrm>
        </p:spPr>
        <p:txBody>
          <a:bodyPr>
            <a:normAutofit/>
          </a:bodyPr>
          <a:lstStyle/>
          <a:p>
            <a:r>
              <a:rPr lang="en-US" sz="4000" b="1" dirty="0" smtClean="0"/>
              <a:t>Spanish Number App (Working With </a:t>
            </a:r>
            <a:r>
              <a:rPr lang="en-US" sz="4000" b="1" dirty="0" err="1" smtClean="0">
                <a:solidFill>
                  <a:srgbClr val="FF0000"/>
                </a:solidFill>
              </a:rPr>
              <a:t>Stateful</a:t>
            </a:r>
            <a:r>
              <a:rPr lang="en-US" sz="4000" b="1" dirty="0" smtClean="0">
                <a:solidFill>
                  <a:srgbClr val="FF0000"/>
                </a:solidFill>
              </a:rPr>
              <a:t> Widget</a:t>
            </a:r>
            <a:r>
              <a:rPr lang="en-US" sz="4000" b="1" dirty="0" smtClean="0"/>
              <a:t>)</a:t>
            </a:r>
            <a:endParaRPr lang="en-PH" sz="4000" b="1" dirty="0"/>
          </a:p>
        </p:txBody>
      </p:sp>
      <p:sp>
        <p:nvSpPr>
          <p:cNvPr id="3" name="Content Placeholder 2"/>
          <p:cNvSpPr>
            <a:spLocks noGrp="1"/>
          </p:cNvSpPr>
          <p:nvPr>
            <p:ph idx="1"/>
          </p:nvPr>
        </p:nvSpPr>
        <p:spPr>
          <a:xfrm>
            <a:off x="1097280" y="1845734"/>
            <a:ext cx="7257826" cy="4023360"/>
          </a:xfrm>
        </p:spPr>
        <p:txBody>
          <a:bodyPr>
            <a:normAutofit lnSpcReduction="10000"/>
          </a:bodyPr>
          <a:lstStyle/>
          <a:p>
            <a:pPr marL="457200" indent="-457200">
              <a:buFont typeface="+mj-lt"/>
              <a:buAutoNum type="arabicPeriod"/>
            </a:pPr>
            <a:r>
              <a:rPr lang="en-US" sz="3200" dirty="0" smtClean="0"/>
              <a:t>Create an app that randomly show a number in Spanish</a:t>
            </a:r>
          </a:p>
          <a:p>
            <a:pPr marL="457200" indent="-457200">
              <a:buFont typeface="+mj-lt"/>
              <a:buAutoNum type="arabicPeriod"/>
            </a:pPr>
            <a:r>
              <a:rPr lang="en-US" sz="3200" dirty="0" smtClean="0"/>
              <a:t>Widget to used:</a:t>
            </a:r>
          </a:p>
          <a:p>
            <a:pPr marL="806958" lvl="1" indent="-514350">
              <a:buFont typeface="+mj-lt"/>
              <a:buAutoNum type="alphaLcPeriod"/>
            </a:pPr>
            <a:r>
              <a:rPr lang="en-US" sz="2800" dirty="0" err="1" smtClean="0"/>
              <a:t>Stateful</a:t>
            </a:r>
            <a:r>
              <a:rPr lang="en-US" sz="2800" dirty="0" smtClean="0"/>
              <a:t> Widget</a:t>
            </a:r>
          </a:p>
          <a:p>
            <a:pPr marL="806958" lvl="1" indent="-514350">
              <a:buFont typeface="+mj-lt"/>
              <a:buAutoNum type="alphaLcPeriod"/>
            </a:pPr>
            <a:r>
              <a:rPr lang="en-US" sz="2800" dirty="0" err="1" smtClean="0"/>
              <a:t>MaterialApp</a:t>
            </a:r>
            <a:endParaRPr lang="en-US" sz="2800" dirty="0" smtClean="0"/>
          </a:p>
          <a:p>
            <a:pPr marL="806958" lvl="1" indent="-514350">
              <a:buFont typeface="+mj-lt"/>
              <a:buAutoNum type="alphaLcPeriod"/>
            </a:pPr>
            <a:r>
              <a:rPr lang="en-US" sz="2800" dirty="0" err="1" smtClean="0"/>
              <a:t>RaiseButton</a:t>
            </a:r>
            <a:endParaRPr lang="en-US" sz="2800" dirty="0" smtClean="0"/>
          </a:p>
          <a:p>
            <a:pPr marL="806958" lvl="1" indent="-514350">
              <a:buFont typeface="+mj-lt"/>
              <a:buAutoNum type="alphaLcPeriod"/>
            </a:pPr>
            <a:r>
              <a:rPr lang="en-US" sz="2800" dirty="0" smtClean="0"/>
              <a:t>Scaffold</a:t>
            </a:r>
          </a:p>
          <a:p>
            <a:pPr marL="989838" lvl="2" indent="-514350">
              <a:buFont typeface="+mj-lt"/>
              <a:buAutoNum type="romanLcPeriod"/>
            </a:pPr>
            <a:r>
              <a:rPr lang="en-US" sz="2000" dirty="0" err="1" smtClean="0"/>
              <a:t>AppBar</a:t>
            </a:r>
            <a:endParaRPr lang="en-US" sz="2000" dirty="0" smtClean="0"/>
          </a:p>
          <a:p>
            <a:pPr marL="989838" lvl="2" indent="-514350">
              <a:buFont typeface="+mj-lt"/>
              <a:buAutoNum type="romanLcPeriod"/>
            </a:pPr>
            <a:r>
              <a:rPr lang="en-US" sz="2000" dirty="0" smtClean="0"/>
              <a:t>Text</a:t>
            </a:r>
            <a:endParaRPr lang="en-PH" sz="2000" dirty="0"/>
          </a:p>
        </p:txBody>
      </p:sp>
      <p:pic>
        <p:nvPicPr>
          <p:cNvPr id="1028" name="Picture 4" descr="C:\Users\Skee\AppData\Local\Temp\SNAGHTML2880c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61294" y="134467"/>
            <a:ext cx="3008371" cy="6095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860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097280" y="286603"/>
            <a:ext cx="10058400" cy="1450757"/>
          </a:xfrm>
        </p:spPr>
        <p:txBody>
          <a:bodyPr/>
          <a:lstStyle/>
          <a:p>
            <a:r>
              <a:rPr lang="en-PH" b="1" dirty="0" smtClean="0"/>
              <a:t>1. Import Library and create Main()</a:t>
            </a:r>
            <a:endParaRPr lang="en-PH" b="1" dirty="0"/>
          </a:p>
        </p:txBody>
      </p:sp>
      <p:pic>
        <p:nvPicPr>
          <p:cNvPr id="7" name="Picture 6"/>
          <p:cNvPicPr>
            <a:picLocks noChangeAspect="1"/>
          </p:cNvPicPr>
          <p:nvPr/>
        </p:nvPicPr>
        <p:blipFill>
          <a:blip r:embed="rId2"/>
          <a:stretch>
            <a:fillRect/>
          </a:stretch>
        </p:blipFill>
        <p:spPr>
          <a:xfrm>
            <a:off x="3030626" y="2201219"/>
            <a:ext cx="7007668" cy="2648687"/>
          </a:xfrm>
          <a:prstGeom prst="rect">
            <a:avLst/>
          </a:prstGeom>
        </p:spPr>
      </p:pic>
    </p:spTree>
    <p:extLst>
      <p:ext uri="{BB962C8B-B14F-4D97-AF65-F5344CB8AC3E}">
        <p14:creationId xmlns:p14="http://schemas.microsoft.com/office/powerpoint/2010/main" val="29235561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591938"/>
          </a:xfrm>
        </p:spPr>
        <p:txBody>
          <a:bodyPr>
            <a:normAutofit fontScale="90000"/>
          </a:bodyPr>
          <a:lstStyle/>
          <a:p>
            <a:r>
              <a:rPr lang="en-US" b="1" dirty="0" smtClean="0"/>
              <a:t>2.Create the </a:t>
            </a:r>
            <a:r>
              <a:rPr lang="en-US" b="1" dirty="0" err="1" smtClean="0"/>
              <a:t>Stateful</a:t>
            </a:r>
            <a:r>
              <a:rPr lang="en-US" b="1" dirty="0" smtClean="0"/>
              <a:t> Widgets</a:t>
            </a:r>
            <a:endParaRPr lang="en-PH" b="1" dirty="0"/>
          </a:p>
        </p:txBody>
      </p:sp>
      <p:sp>
        <p:nvSpPr>
          <p:cNvPr id="5" name="Left Arrow 4"/>
          <p:cNvSpPr/>
          <p:nvPr/>
        </p:nvSpPr>
        <p:spPr>
          <a:xfrm>
            <a:off x="7333129" y="1210235"/>
            <a:ext cx="2563906" cy="91685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mySpanishNumber</a:t>
            </a:r>
            <a:endParaRPr lang="en-PH" dirty="0"/>
          </a:p>
        </p:txBody>
      </p:sp>
      <p:sp>
        <p:nvSpPr>
          <p:cNvPr id="8" name="Left Arrow 7"/>
          <p:cNvSpPr/>
          <p:nvPr/>
        </p:nvSpPr>
        <p:spPr>
          <a:xfrm>
            <a:off x="7655857" y="3066275"/>
            <a:ext cx="3352801" cy="13443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mySpanishNumberState</a:t>
            </a:r>
            <a:r>
              <a:rPr lang="en-US" dirty="0" smtClean="0"/>
              <a:t> (1)</a:t>
            </a:r>
            <a:endParaRPr lang="en-PH" dirty="0"/>
          </a:p>
        </p:txBody>
      </p:sp>
      <p:pic>
        <p:nvPicPr>
          <p:cNvPr id="11" name="Picture 10"/>
          <p:cNvPicPr>
            <a:picLocks noChangeAspect="1"/>
          </p:cNvPicPr>
          <p:nvPr/>
        </p:nvPicPr>
        <p:blipFill>
          <a:blip r:embed="rId2"/>
          <a:stretch>
            <a:fillRect/>
          </a:stretch>
        </p:blipFill>
        <p:spPr>
          <a:xfrm>
            <a:off x="1388175" y="1120588"/>
            <a:ext cx="5731280" cy="1219200"/>
          </a:xfrm>
          <a:prstGeom prst="rect">
            <a:avLst/>
          </a:prstGeom>
        </p:spPr>
      </p:pic>
      <p:pic>
        <p:nvPicPr>
          <p:cNvPr id="12" name="Picture 11"/>
          <p:cNvPicPr>
            <a:picLocks noChangeAspect="1"/>
          </p:cNvPicPr>
          <p:nvPr/>
        </p:nvPicPr>
        <p:blipFill>
          <a:blip r:embed="rId3"/>
          <a:stretch>
            <a:fillRect/>
          </a:stretch>
        </p:blipFill>
        <p:spPr>
          <a:xfrm>
            <a:off x="1388175" y="2581834"/>
            <a:ext cx="5802662" cy="3406590"/>
          </a:xfrm>
          <a:prstGeom prst="rect">
            <a:avLst/>
          </a:prstGeom>
        </p:spPr>
      </p:pic>
    </p:spTree>
    <p:extLst>
      <p:ext uri="{BB962C8B-B14F-4D97-AF65-F5344CB8AC3E}">
        <p14:creationId xmlns:p14="http://schemas.microsoft.com/office/powerpoint/2010/main" val="34436443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dirty="0"/>
          </a:p>
        </p:txBody>
      </p:sp>
      <p:pic>
        <p:nvPicPr>
          <p:cNvPr id="5" name="Picture 4"/>
          <p:cNvPicPr>
            <a:picLocks noChangeAspect="1"/>
          </p:cNvPicPr>
          <p:nvPr/>
        </p:nvPicPr>
        <p:blipFill>
          <a:blip r:embed="rId2"/>
          <a:stretch>
            <a:fillRect/>
          </a:stretch>
        </p:blipFill>
        <p:spPr>
          <a:xfrm>
            <a:off x="1097280" y="0"/>
            <a:ext cx="8292784" cy="6382871"/>
          </a:xfrm>
          <a:prstGeom prst="rect">
            <a:avLst/>
          </a:prstGeom>
        </p:spPr>
      </p:pic>
      <p:sp>
        <p:nvSpPr>
          <p:cNvPr id="6" name="Left Arrow 5"/>
          <p:cNvSpPr/>
          <p:nvPr/>
        </p:nvSpPr>
        <p:spPr>
          <a:xfrm>
            <a:off x="8014445" y="3048345"/>
            <a:ext cx="3352801" cy="13443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mySpanishNumberState</a:t>
            </a:r>
            <a:r>
              <a:rPr lang="en-US" dirty="0" smtClean="0"/>
              <a:t> (2)</a:t>
            </a:r>
            <a:endParaRPr lang="en-PH" dirty="0"/>
          </a:p>
        </p:txBody>
      </p:sp>
    </p:spTree>
    <p:extLst>
      <p:ext uri="{BB962C8B-B14F-4D97-AF65-F5344CB8AC3E}">
        <p14:creationId xmlns:p14="http://schemas.microsoft.com/office/powerpoint/2010/main" val="328417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Software For App Dev</a:t>
            </a:r>
          </a:p>
        </p:txBody>
      </p:sp>
      <p:sp>
        <p:nvSpPr>
          <p:cNvPr id="3" name="Content Placeholder 2"/>
          <p:cNvSpPr>
            <a:spLocks noGrp="1"/>
          </p:cNvSpPr>
          <p:nvPr>
            <p:ph idx="1"/>
          </p:nvPr>
        </p:nvSpPr>
        <p:spPr>
          <a:xfrm>
            <a:off x="1294503" y="1854699"/>
            <a:ext cx="10058400" cy="4023360"/>
          </a:xfrm>
        </p:spPr>
        <p:txBody>
          <a:bodyPr>
            <a:normAutofit/>
          </a:bodyPr>
          <a:lstStyle/>
          <a:p>
            <a:pPr marL="457200" indent="-457200">
              <a:buFont typeface="+mj-lt"/>
              <a:buAutoNum type="arabicPeriod"/>
            </a:pPr>
            <a:r>
              <a:rPr lang="en-PH" sz="3200" dirty="0"/>
              <a:t>VS Studio</a:t>
            </a:r>
          </a:p>
          <a:p>
            <a:pPr marL="457200" indent="-457200">
              <a:buFont typeface="+mj-lt"/>
              <a:buAutoNum type="arabicPeriod"/>
            </a:pPr>
            <a:r>
              <a:rPr lang="en-PH" sz="3200" dirty="0"/>
              <a:t>Flutter SDK</a:t>
            </a:r>
          </a:p>
          <a:p>
            <a:pPr marL="457200" indent="-457200">
              <a:buFont typeface="+mj-lt"/>
              <a:buAutoNum type="arabicPeriod"/>
            </a:pPr>
            <a:r>
              <a:rPr lang="en-PH" sz="3200" dirty="0"/>
              <a:t>Dart Platform</a:t>
            </a:r>
          </a:p>
          <a:p>
            <a:pPr marL="457200" indent="-457200">
              <a:buFont typeface="+mj-lt"/>
              <a:buAutoNum type="arabicPeriod"/>
            </a:pPr>
            <a:r>
              <a:rPr lang="en-PH" sz="3200" dirty="0" err="1"/>
              <a:t>Xcode</a:t>
            </a:r>
            <a:r>
              <a:rPr lang="en-PH" sz="3200" dirty="0"/>
              <a:t> Runtime</a:t>
            </a:r>
          </a:p>
          <a:p>
            <a:pPr marL="457200" indent="-457200">
              <a:buFont typeface="+mj-lt"/>
              <a:buAutoNum type="arabicPeriod"/>
            </a:pPr>
            <a:r>
              <a:rPr lang="en-PH" sz="3200" dirty="0"/>
              <a:t>Android Emulator and iOS Emulator</a:t>
            </a:r>
          </a:p>
        </p:txBody>
      </p:sp>
    </p:spTree>
    <p:extLst>
      <p:ext uri="{BB962C8B-B14F-4D97-AF65-F5344CB8AC3E}">
        <p14:creationId xmlns:p14="http://schemas.microsoft.com/office/powerpoint/2010/main" val="41005030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Content Placeholder 2"/>
          <p:cNvSpPr>
            <a:spLocks noGrp="1"/>
          </p:cNvSpPr>
          <p:nvPr>
            <p:ph idx="1"/>
          </p:nvPr>
        </p:nvSpPr>
        <p:spPr/>
        <p:txBody>
          <a:bodyPr/>
          <a:lstStyle/>
          <a:p>
            <a:endParaRPr lang="en-PH"/>
          </a:p>
        </p:txBody>
      </p:sp>
      <p:pic>
        <p:nvPicPr>
          <p:cNvPr id="4" name="Picture 3"/>
          <p:cNvPicPr>
            <a:picLocks noChangeAspect="1"/>
          </p:cNvPicPr>
          <p:nvPr/>
        </p:nvPicPr>
        <p:blipFill>
          <a:blip r:embed="rId2"/>
          <a:stretch>
            <a:fillRect/>
          </a:stretch>
        </p:blipFill>
        <p:spPr>
          <a:xfrm>
            <a:off x="1097280" y="0"/>
            <a:ext cx="7144626" cy="6329082"/>
          </a:xfrm>
          <a:prstGeom prst="rect">
            <a:avLst/>
          </a:prstGeom>
        </p:spPr>
      </p:pic>
      <p:sp>
        <p:nvSpPr>
          <p:cNvPr id="6" name="Left Arrow 5"/>
          <p:cNvSpPr/>
          <p:nvPr/>
        </p:nvSpPr>
        <p:spPr>
          <a:xfrm>
            <a:off x="7655857" y="3066275"/>
            <a:ext cx="3352801" cy="134436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mySpanishNumberState</a:t>
            </a:r>
            <a:r>
              <a:rPr lang="en-US" dirty="0" smtClean="0"/>
              <a:t> (3)</a:t>
            </a:r>
            <a:endParaRPr lang="en-PH" dirty="0"/>
          </a:p>
        </p:txBody>
      </p:sp>
    </p:spTree>
    <p:extLst>
      <p:ext uri="{BB962C8B-B14F-4D97-AF65-F5344CB8AC3E}">
        <p14:creationId xmlns:p14="http://schemas.microsoft.com/office/powerpoint/2010/main" val="36176355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2786" y="2303661"/>
            <a:ext cx="10058400" cy="1450757"/>
          </a:xfrm>
        </p:spPr>
        <p:txBody>
          <a:bodyPr/>
          <a:lstStyle/>
          <a:p>
            <a:pPr algn="ctr"/>
            <a:r>
              <a:rPr lang="en-US" b="1" dirty="0" smtClean="0">
                <a:hlinkClick r:id="rId2" action="ppaction://hlinkfile"/>
              </a:rPr>
              <a:t>Spanish Number Code (</a:t>
            </a:r>
            <a:r>
              <a:rPr lang="en-US" b="1" dirty="0" err="1" smtClean="0">
                <a:hlinkClick r:id="rId2" action="ppaction://hlinkfile"/>
              </a:rPr>
              <a:t>main.dart</a:t>
            </a:r>
            <a:r>
              <a:rPr lang="en-US" b="1" dirty="0" smtClean="0">
                <a:hlinkClick r:id="rId2" action="ppaction://hlinkfile"/>
              </a:rPr>
              <a:t>)</a:t>
            </a:r>
            <a:endParaRPr lang="en-PH" b="1" dirty="0"/>
          </a:p>
        </p:txBody>
      </p:sp>
    </p:spTree>
    <p:extLst>
      <p:ext uri="{BB962C8B-B14F-4D97-AF65-F5344CB8AC3E}">
        <p14:creationId xmlns:p14="http://schemas.microsoft.com/office/powerpoint/2010/main" val="28908891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Creating First App</a:t>
            </a:r>
          </a:p>
        </p:txBody>
      </p:sp>
      <p:sp>
        <p:nvSpPr>
          <p:cNvPr id="3" name="Content Placeholder 2"/>
          <p:cNvSpPr>
            <a:spLocks noGrp="1"/>
          </p:cNvSpPr>
          <p:nvPr>
            <p:ph idx="1"/>
          </p:nvPr>
        </p:nvSpPr>
        <p:spPr/>
        <p:txBody>
          <a:bodyPr/>
          <a:lstStyle/>
          <a:p>
            <a:pPr marL="457200" indent="-457200">
              <a:buFont typeface="+mj-lt"/>
              <a:buAutoNum type="arabicPeriod"/>
            </a:pPr>
            <a:r>
              <a:rPr lang="en-PH" dirty="0"/>
              <a:t>Open </a:t>
            </a:r>
            <a:r>
              <a:rPr lang="en-PH" dirty="0">
                <a:solidFill>
                  <a:schemeClr val="bg2">
                    <a:lumMod val="50000"/>
                  </a:schemeClr>
                </a:solidFill>
              </a:rPr>
              <a:t>VS Studio</a:t>
            </a:r>
          </a:p>
          <a:p>
            <a:pPr marL="457200" indent="-457200">
              <a:buFont typeface="+mj-lt"/>
              <a:buAutoNum type="arabicPeriod"/>
            </a:pPr>
            <a:r>
              <a:rPr lang="en-PH" dirty="0"/>
              <a:t>Create a Folder on </a:t>
            </a:r>
            <a:r>
              <a:rPr lang="en-PH" dirty="0">
                <a:solidFill>
                  <a:srgbClr val="FF0000"/>
                </a:solidFill>
              </a:rPr>
              <a:t>Documents -&gt; Flutter App</a:t>
            </a:r>
          </a:p>
          <a:p>
            <a:pPr marL="457200" indent="-457200">
              <a:buFont typeface="+mj-lt"/>
              <a:buAutoNum type="arabicPeriod"/>
            </a:pPr>
            <a:r>
              <a:rPr lang="en-PH" dirty="0"/>
              <a:t>Drag </a:t>
            </a:r>
            <a:r>
              <a:rPr lang="en-PH" dirty="0">
                <a:solidFill>
                  <a:srgbClr val="FF0000"/>
                </a:solidFill>
              </a:rPr>
              <a:t>Flutter App</a:t>
            </a:r>
            <a:r>
              <a:rPr lang="en-PH" dirty="0"/>
              <a:t> inside VS Studio to Add Folder</a:t>
            </a:r>
          </a:p>
          <a:p>
            <a:pPr marL="457200" indent="-457200">
              <a:buFont typeface="+mj-lt"/>
              <a:buAutoNum type="arabicPeriod"/>
            </a:pPr>
            <a:r>
              <a:rPr lang="en-PH" dirty="0"/>
              <a:t>Right-clicked </a:t>
            </a:r>
            <a:r>
              <a:rPr lang="en-PH" dirty="0">
                <a:solidFill>
                  <a:srgbClr val="FF0000"/>
                </a:solidFill>
              </a:rPr>
              <a:t>Flutter App</a:t>
            </a:r>
            <a:r>
              <a:rPr lang="en-PH" dirty="0"/>
              <a:t> folder inside VS Studio and select </a:t>
            </a:r>
            <a:r>
              <a:rPr lang="en-PH" b="1" dirty="0">
                <a:latin typeface="Courier New" panose="02070309020205020404" pitchFamily="49" charset="0"/>
                <a:cs typeface="Courier New" panose="02070309020205020404" pitchFamily="49" charset="0"/>
              </a:rPr>
              <a:t>Open in Terminal</a:t>
            </a:r>
          </a:p>
          <a:p>
            <a:pPr marL="457200" indent="-457200">
              <a:buFont typeface="+mj-lt"/>
              <a:buAutoNum type="arabicPeriod"/>
            </a:pPr>
            <a:r>
              <a:rPr lang="en-PH" dirty="0"/>
              <a:t>Inside the terminal type </a:t>
            </a:r>
            <a:r>
              <a:rPr lang="en-PH" b="1" dirty="0">
                <a:latin typeface="Courier New" panose="02070309020205020404" pitchFamily="49" charset="0"/>
                <a:cs typeface="Courier New" panose="02070309020205020404" pitchFamily="49" charset="0"/>
              </a:rPr>
              <a:t>flutter create </a:t>
            </a:r>
            <a:r>
              <a:rPr lang="en-PH" b="1" dirty="0" err="1">
                <a:latin typeface="Courier New" panose="02070309020205020404" pitchFamily="49" charset="0"/>
                <a:cs typeface="Courier New" panose="02070309020205020404" pitchFamily="49" charset="0"/>
              </a:rPr>
              <a:t>helloworld</a:t>
            </a:r>
            <a:endParaRPr lang="en-PH" b="1" dirty="0">
              <a:latin typeface="Courier New" panose="02070309020205020404" pitchFamily="49" charset="0"/>
              <a:cs typeface="Courier New" panose="02070309020205020404" pitchFamily="49" charset="0"/>
            </a:endParaRPr>
          </a:p>
        </p:txBody>
      </p:sp>
      <p:pic>
        <p:nvPicPr>
          <p:cNvPr id="4" name="Picture 3"/>
          <p:cNvPicPr>
            <a:picLocks noChangeAspect="1"/>
          </p:cNvPicPr>
          <p:nvPr/>
        </p:nvPicPr>
        <p:blipFill>
          <a:blip r:embed="rId2"/>
          <a:stretch>
            <a:fillRect/>
          </a:stretch>
        </p:blipFill>
        <p:spPr>
          <a:xfrm>
            <a:off x="2918885" y="4575754"/>
            <a:ext cx="6354229" cy="1477727"/>
          </a:xfrm>
          <a:prstGeom prst="rect">
            <a:avLst/>
          </a:prstGeom>
        </p:spPr>
      </p:pic>
    </p:spTree>
    <p:extLst>
      <p:ext uri="{BB962C8B-B14F-4D97-AF65-F5344CB8AC3E}">
        <p14:creationId xmlns:p14="http://schemas.microsoft.com/office/powerpoint/2010/main" val="1468091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39381" y="0"/>
            <a:ext cx="4076129" cy="6431814"/>
          </a:xfrm>
          <a:prstGeom prst="rect">
            <a:avLst/>
          </a:prstGeom>
        </p:spPr>
      </p:pic>
      <p:sp>
        <p:nvSpPr>
          <p:cNvPr id="5" name="Left Arrow 4"/>
          <p:cNvSpPr/>
          <p:nvPr/>
        </p:nvSpPr>
        <p:spPr>
          <a:xfrm>
            <a:off x="5315510" y="1931437"/>
            <a:ext cx="2298269" cy="7557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6" name="TextBox 5"/>
          <p:cNvSpPr txBox="1"/>
          <p:nvPr/>
        </p:nvSpPr>
        <p:spPr>
          <a:xfrm>
            <a:off x="7707086" y="1986160"/>
            <a:ext cx="3956180" cy="646331"/>
          </a:xfrm>
          <a:prstGeom prst="rect">
            <a:avLst/>
          </a:prstGeom>
          <a:noFill/>
        </p:spPr>
        <p:txBody>
          <a:bodyPr wrap="square" rtlCol="0">
            <a:spAutoFit/>
          </a:bodyPr>
          <a:lstStyle/>
          <a:p>
            <a:r>
              <a:rPr lang="en-PH" b="1" dirty="0" err="1"/>
              <a:t>helloworld</a:t>
            </a:r>
            <a:r>
              <a:rPr lang="en-PH" b="1" dirty="0"/>
              <a:t> </a:t>
            </a:r>
            <a:r>
              <a:rPr lang="en-PH" dirty="0"/>
              <a:t>app with default application folders</a:t>
            </a:r>
          </a:p>
        </p:txBody>
      </p:sp>
    </p:spTree>
    <p:extLst>
      <p:ext uri="{BB962C8B-B14F-4D97-AF65-F5344CB8AC3E}">
        <p14:creationId xmlns:p14="http://schemas.microsoft.com/office/powerpoint/2010/main" val="166518286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727</TotalTime>
  <Words>1564</Words>
  <Application>Microsoft Office PowerPoint</Application>
  <PresentationFormat>Widescreen</PresentationFormat>
  <Paragraphs>216</Paragraphs>
  <Slides>71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 Rounded MT Bold</vt:lpstr>
      <vt:lpstr>Calibri</vt:lpstr>
      <vt:lpstr>Calibri Light</vt:lpstr>
      <vt:lpstr>Courier New</vt:lpstr>
      <vt:lpstr>Wingdings</vt:lpstr>
      <vt:lpstr>Retrospect</vt:lpstr>
      <vt:lpstr>Day 1  Introduction To Flutter</vt:lpstr>
      <vt:lpstr>Flutter</vt:lpstr>
      <vt:lpstr>Benefits of Using Flutter Apps Dev</vt:lpstr>
      <vt:lpstr>Benefits of Using Flutter Apps Dev</vt:lpstr>
      <vt:lpstr>Benefits of Using Flutter Apps Dev</vt:lpstr>
      <vt:lpstr>Fuschsia</vt:lpstr>
      <vt:lpstr>Software For App Dev</vt:lpstr>
      <vt:lpstr>Creating First App</vt:lpstr>
      <vt:lpstr>PowerPoint Presentation</vt:lpstr>
      <vt:lpstr>Folders</vt:lpstr>
      <vt:lpstr>Folders</vt:lpstr>
      <vt:lpstr>Folders</vt:lpstr>
      <vt:lpstr>Emulators</vt:lpstr>
      <vt:lpstr>Open Emulator / Simulator</vt:lpstr>
      <vt:lpstr>Running the App</vt:lpstr>
      <vt:lpstr>Hot Restarting &amp; Reloading</vt:lpstr>
      <vt:lpstr>Dependencies &amp; Packages</vt:lpstr>
      <vt:lpstr>Non-Core Packages</vt:lpstr>
      <vt:lpstr>Flutter Boilerplate Code</vt:lpstr>
      <vt:lpstr>PowerPoint Presentation</vt:lpstr>
      <vt:lpstr>How do we make Flutter  apps?</vt:lpstr>
      <vt:lpstr>Widgets</vt:lpstr>
      <vt:lpstr>PowerPoint Presentation</vt:lpstr>
      <vt:lpstr>Widget Tree</vt:lpstr>
      <vt:lpstr>Everything is a Widget</vt:lpstr>
      <vt:lpstr>PowerPoint Presentation</vt:lpstr>
      <vt:lpstr>PowerPoint Presentation</vt:lpstr>
      <vt:lpstr>PowerPoint Presentation</vt:lpstr>
      <vt:lpstr>Great looking and fast Widgets  </vt:lpstr>
      <vt:lpstr>Creating the real HELLOWORLD app</vt:lpstr>
      <vt:lpstr>Coding Steps helloword app</vt:lpstr>
      <vt:lpstr>PowerPoint Presentation</vt:lpstr>
      <vt:lpstr>Using TextStyle (helloworld)</vt:lpstr>
      <vt:lpstr>Target App</vt:lpstr>
      <vt:lpstr>Four step design process</vt:lpstr>
      <vt:lpstr>Import Statements</vt:lpstr>
      <vt:lpstr>Import Statements</vt:lpstr>
      <vt:lpstr>To remove Debug Banner on App</vt:lpstr>
      <vt:lpstr>Creating Main Function </vt:lpstr>
      <vt:lpstr>Creating A Widgets</vt:lpstr>
      <vt:lpstr>Show the Widget on the Screen</vt:lpstr>
      <vt:lpstr>Run the App</vt:lpstr>
      <vt:lpstr>Using Scaffold Class</vt:lpstr>
      <vt:lpstr>Customizing AppBar</vt:lpstr>
      <vt:lpstr>Adding FloatingActionButton (Text)</vt:lpstr>
      <vt:lpstr>Adding FloatingActionButton (TextStyle)</vt:lpstr>
      <vt:lpstr>Adding FloatingActionButton (Icon)</vt:lpstr>
      <vt:lpstr>Activity: Change Icon Property</vt:lpstr>
      <vt:lpstr>Icon Material Design</vt:lpstr>
      <vt:lpstr>Creating Custom Widget and Working With Stateless Widget</vt:lpstr>
      <vt:lpstr>PowerPoint Presentation</vt:lpstr>
      <vt:lpstr>Creating Custom Widget</vt:lpstr>
      <vt:lpstr>Creating Custom Widget (app.dart)</vt:lpstr>
      <vt:lpstr>Creating Custom Widget (main.dart)</vt:lpstr>
      <vt:lpstr>Widget Tree</vt:lpstr>
      <vt:lpstr>PowerPoint Presentation</vt:lpstr>
      <vt:lpstr>Refactor StatelessWidget to StatefulWidget</vt:lpstr>
      <vt:lpstr>Refactor StatelessWidget to StatefulWidget</vt:lpstr>
      <vt:lpstr>Refactor StatelessWidget to StatefulWidget</vt:lpstr>
      <vt:lpstr>Refactor StatelessWidget to StatefulWidget</vt:lpstr>
      <vt:lpstr>Refactor StatelessWidget to StatefulWidget</vt:lpstr>
      <vt:lpstr>Refactor StatelessWidget to StatefulWidget</vt:lpstr>
      <vt:lpstr>Refactor StatelessWidget to StatefulWidget</vt:lpstr>
      <vt:lpstr>Align Text Using Container</vt:lpstr>
      <vt:lpstr>Activity: Change Color (Blue and Red)</vt:lpstr>
      <vt:lpstr>Spanish Number App (Working With Stateful Widget)</vt:lpstr>
      <vt:lpstr>1. Import Library and create Main()</vt:lpstr>
      <vt:lpstr>2.Create the Stateful Widgets</vt:lpstr>
      <vt:lpstr>PowerPoint Presentation</vt:lpstr>
      <vt:lpstr>PowerPoint Presentation</vt:lpstr>
      <vt:lpstr>Spanish Number Code (main.dart)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1  Introduction To Dart</dc:title>
  <dc:creator>A00023</dc:creator>
  <cp:lastModifiedBy>Marlon Tayag</cp:lastModifiedBy>
  <cp:revision>34</cp:revision>
  <dcterms:created xsi:type="dcterms:W3CDTF">2019-08-01T02:17:54Z</dcterms:created>
  <dcterms:modified xsi:type="dcterms:W3CDTF">2019-08-04T09:48:46Z</dcterms:modified>
</cp:coreProperties>
</file>